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23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30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10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  <p:sldMasterId id="2147484086" r:id="rId2"/>
    <p:sldMasterId id="2147484100" r:id="rId3"/>
    <p:sldMasterId id="2147484114" r:id="rId4"/>
    <p:sldMasterId id="2147484128" r:id="rId5"/>
    <p:sldMasterId id="2147484156" r:id="rId6"/>
    <p:sldMasterId id="2147484170" r:id="rId7"/>
    <p:sldMasterId id="2147484184" r:id="rId8"/>
    <p:sldMasterId id="2147484198" r:id="rId9"/>
    <p:sldMasterId id="2147484212" r:id="rId10"/>
    <p:sldMasterId id="2147484226" r:id="rId11"/>
    <p:sldMasterId id="2147484240" r:id="rId12"/>
    <p:sldMasterId id="2147484278" r:id="rId13"/>
    <p:sldMasterId id="2147484290" r:id="rId14"/>
    <p:sldMasterId id="2147484304" r:id="rId15"/>
    <p:sldMasterId id="2147484318" r:id="rId16"/>
    <p:sldMasterId id="2147484332" r:id="rId17"/>
    <p:sldMasterId id="2147484360" r:id="rId18"/>
  </p:sldMasterIdLst>
  <p:notesMasterIdLst>
    <p:notesMasterId r:id="rId46"/>
  </p:notesMasterIdLst>
  <p:handoutMasterIdLst>
    <p:handoutMasterId r:id="rId47"/>
  </p:handoutMasterIdLst>
  <p:sldIdLst>
    <p:sldId id="723" r:id="rId19"/>
    <p:sldId id="755" r:id="rId20"/>
    <p:sldId id="753" r:id="rId21"/>
    <p:sldId id="763" r:id="rId22"/>
    <p:sldId id="764" r:id="rId23"/>
    <p:sldId id="789" r:id="rId24"/>
    <p:sldId id="790" r:id="rId25"/>
    <p:sldId id="791" r:id="rId26"/>
    <p:sldId id="792" r:id="rId27"/>
    <p:sldId id="794" r:id="rId28"/>
    <p:sldId id="766" r:id="rId29"/>
    <p:sldId id="768" r:id="rId30"/>
    <p:sldId id="765" r:id="rId31"/>
    <p:sldId id="769" r:id="rId32"/>
    <p:sldId id="770" r:id="rId33"/>
    <p:sldId id="783" r:id="rId34"/>
    <p:sldId id="772" r:id="rId35"/>
    <p:sldId id="773" r:id="rId36"/>
    <p:sldId id="774" r:id="rId37"/>
    <p:sldId id="775" r:id="rId38"/>
    <p:sldId id="776" r:id="rId39"/>
    <p:sldId id="777" r:id="rId40"/>
    <p:sldId id="778" r:id="rId41"/>
    <p:sldId id="784" r:id="rId42"/>
    <p:sldId id="786" r:id="rId43"/>
    <p:sldId id="796" r:id="rId44"/>
    <p:sldId id="788" r:id="rId45"/>
  </p:sldIdLst>
  <p:sldSz cx="9144000" cy="6858000" type="screen4x3"/>
  <p:notesSz cx="6797675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D0E0CE"/>
    <a:srgbClr val="B6B8A2"/>
    <a:srgbClr val="A5C3A1"/>
    <a:srgbClr val="345C8C"/>
    <a:srgbClr val="E8F0EA"/>
    <a:srgbClr val="CDE0E8"/>
    <a:srgbClr val="22639E"/>
    <a:srgbClr val="464646"/>
    <a:srgbClr val="ABB8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1" autoAdjust="0"/>
    <p:restoredTop sz="97000" autoAdjust="0"/>
  </p:normalViewPr>
  <p:slideViewPr>
    <p:cSldViewPr>
      <p:cViewPr>
        <p:scale>
          <a:sx n="60" d="100"/>
          <a:sy n="60" d="100"/>
        </p:scale>
        <p:origin x="-1068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4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E19BA0-8BA4-4A6E-8C01-878FFBF56B29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D013F4-39C7-4484-8150-106EF8C0D83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809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9296A960-23F5-498B-AEFC-2F2FECC8762D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79450" y="4715710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dirty="0" err="1" smtClean="0"/>
              <a:t>Kλικ</a:t>
            </a:r>
            <a:r>
              <a:rPr lang="el-GR" noProof="0" dirty="0" smtClean="0"/>
              <a:t> για επεξεργασία των στυλ του υποδείγματος</a:t>
            </a:r>
          </a:p>
          <a:p>
            <a:pPr lvl="1"/>
            <a:r>
              <a:rPr lang="el-GR" noProof="0" dirty="0" smtClean="0"/>
              <a:t>Δεύτερου επιπέδου</a:t>
            </a:r>
          </a:p>
          <a:p>
            <a:pPr lvl="2"/>
            <a:r>
              <a:rPr lang="el-GR" noProof="0" dirty="0" smtClean="0"/>
              <a:t>Τρίτου επιπέδου</a:t>
            </a:r>
          </a:p>
          <a:p>
            <a:pPr lvl="3"/>
            <a:r>
              <a:rPr lang="el-GR" noProof="0" dirty="0" smtClean="0"/>
              <a:t>Τέταρτου επιπέδου</a:t>
            </a:r>
          </a:p>
          <a:p>
            <a:pPr lvl="4"/>
            <a:r>
              <a:rPr lang="el-GR" noProof="0" dirty="0" smtClean="0"/>
              <a:t>Πέμπτου επιπέδου</a:t>
            </a:r>
            <a:endParaRPr lang="el-GR" noProof="0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CCAD9D7-1961-4960-86DF-B779231392F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020045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43378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715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337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3288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715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715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71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189036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30888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956630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4882480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6401441"/>
      </p:ext>
    </p:extLst>
  </p:cSld>
  <p:clrMapOvr>
    <a:masterClrMapping/>
  </p:clrMapOvr>
  <p:transition>
    <p:zoom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8106293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729655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5393767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7727664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1255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3299406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4900815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934007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050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806049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332034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0582696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5596814"/>
      </p:ext>
    </p:extLst>
  </p:cSld>
  <p:clrMapOvr>
    <a:masterClrMapping/>
  </p:clrMapOvr>
  <p:transition>
    <p:zoom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6418470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2065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2362834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4749612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1842600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0698909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0872497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6500557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6821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9174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654068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591077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19486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8115999"/>
      </p:ext>
    </p:extLst>
  </p:cSld>
  <p:clrMapOvr>
    <a:masterClrMapping/>
  </p:clrMapOvr>
  <p:transition>
    <p:zoom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89364"/>
      </p:ext>
    </p:extLst>
  </p:cSld>
  <p:clrMapOvr>
    <a:masterClrMapping/>
  </p:clrMapOvr>
  <p:transition>
    <p:zoom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315951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732730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03171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884966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148239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1522678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6616459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337828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8759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9160049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36129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107637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8544666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6854118"/>
      </p:ext>
    </p:extLst>
  </p:cSld>
  <p:clrMapOvr>
    <a:masterClrMapping/>
  </p:clrMapOvr>
  <p:transition>
    <p:zoom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4815818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9573123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10481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224922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8129151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88403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0097858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3325731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387040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035275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97129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4229377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21851398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334000" y="6400800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6200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8918569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32796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105400" y="6416675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 dirty="0">
              <a:solidFill>
                <a:prstClr val="black"/>
              </a:solidFill>
            </a:endParaRPr>
          </a:p>
        </p:txBody>
      </p:sp>
      <p:pic>
        <p:nvPicPr>
          <p:cNvPr id="9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46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5784699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410200" y="6408739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6957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6208013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23094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755831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204067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725299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32966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098548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E13C79-1C97-4B32-B2AE-1A69C169643E}" type="datetime2">
              <a:rPr lang="en-US" smtClean="0"/>
              <a:pPr/>
              <a:t>Sunday, April 03, 2016</a:t>
            </a:fld>
            <a:endParaRPr lang="en-US" dirty="0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0593559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3443313"/>
      </p:ext>
    </p:extLst>
  </p:cSld>
  <p:clrMapOvr>
    <a:masterClrMapping/>
  </p:clrMapOvr>
  <p:transition>
    <p:zoom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3486487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5F4709C1-563D-4D9C-B702-B64C84A5A17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82287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3846989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303D9-A6EB-41FB-BF22-3F49E470997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4421361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B0534-5698-4F62-9CFE-5DE61A073E78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0949872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4827A3-B249-4F87-AB1A-1E06AC1AA2A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6619443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46142-29B2-49CC-BCC6-A3AD70B4960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6825347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C4691-4882-40A8-AF62-8CF6A18D40B2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7047388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C6776A-4DEC-47EE-8A49-2C150ECB5465}" type="datetime2">
              <a:rPr lang="en-US" smtClean="0">
                <a:solidFill>
                  <a:prstClr val="black"/>
                </a:solidFill>
              </a:rPr>
              <a:pPr/>
              <a:t>Sunday, April 03, 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127413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341260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186954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5143956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E13C79-1C97-4B32-B2AE-1A69C169643E}" type="datetime2">
              <a:rPr lang="en-US" smtClean="0"/>
              <a:pPr/>
              <a:t>Sunday, April 03, 2016</a:t>
            </a:fld>
            <a:endParaRPr lang="en-US" dirty="0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13855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8290520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038654"/>
      </p:ext>
    </p:extLst>
  </p:cSld>
  <p:clrMapOvr>
    <a:masterClrMapping/>
  </p:clrMapOvr>
  <p:transition>
    <p:zoom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3258567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5F4709C1-563D-4D9C-B702-B64C84A5A17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2351635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303D9-A6EB-41FB-BF22-3F49E470997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4808242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B0534-5698-4F62-9CFE-5DE61A073E78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5162589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4827A3-B249-4F87-AB1A-1E06AC1AA2A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122395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46142-29B2-49CC-BCC6-A3AD70B4960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9494172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C4691-4882-40A8-AF62-8CF6A18D40B2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6052256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C6776A-4DEC-47EE-8A49-2C150ECB5465}" type="datetime2">
              <a:rPr lang="en-US" smtClean="0">
                <a:solidFill>
                  <a:prstClr val="black"/>
                </a:solidFill>
              </a:rPr>
              <a:pPr/>
              <a:t>Sunday, April 03, 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633458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00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044865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866084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6969279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E13C79-1C97-4B32-B2AE-1A69C169643E}" type="datetime2">
              <a:rPr lang="en-US" smtClean="0"/>
              <a:pPr/>
              <a:t>Sunday, April 03, 2016</a:t>
            </a:fld>
            <a:endParaRPr lang="en-US" dirty="0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36447192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539382"/>
      </p:ext>
    </p:extLst>
  </p:cSld>
  <p:clrMapOvr>
    <a:masterClrMapping/>
  </p:clrMapOvr>
  <p:transition>
    <p:zoom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2336085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5F4709C1-563D-4D9C-B702-B64C84A5A17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8079539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303D9-A6EB-41FB-BF22-3F49E470997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07126215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B0534-5698-4F62-9CFE-5DE61A073E78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8732613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4827A3-B249-4F87-AB1A-1E06AC1AA2A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953746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46142-29B2-49CC-BCC6-A3AD70B4960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6211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/>
              <a:pPr>
                <a:defRPr/>
              </a:pPr>
              <a:t>3/4/2016</a:t>
            </a:fld>
            <a:endParaRPr lang="el-GR" dirty="0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334000" y="6400800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6200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3113138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C4691-4882-40A8-AF62-8CF6A18D40B2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679289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C6776A-4DEC-47EE-8A49-2C150ECB5465}" type="datetime2">
              <a:rPr lang="en-US" smtClean="0">
                <a:solidFill>
                  <a:prstClr val="black"/>
                </a:solidFill>
              </a:rPr>
              <a:pPr/>
              <a:t>Sunday, April 03, 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485284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211572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02725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8258340"/>
      </p:ext>
    </p:extLst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E13C79-1C97-4B32-B2AE-1A69C169643E}" type="datetime2">
              <a:rPr lang="en-US" smtClean="0"/>
              <a:pPr/>
              <a:t>Sunday, April 03, 2016</a:t>
            </a:fld>
            <a:endParaRPr lang="en-US" dirty="0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8972663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2801239"/>
      </p:ext>
    </p:extLst>
  </p:cSld>
  <p:clrMapOvr>
    <a:masterClrMapping/>
  </p:clrMapOvr>
  <p:transition>
    <p:zoom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51280506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5F4709C1-563D-4D9C-B702-B64C84A5A17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84384807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303D9-A6EB-41FB-BF22-3F49E470997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46720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36313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B0534-5698-4F62-9CFE-5DE61A073E78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8521378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4827A3-B249-4F87-AB1A-1E06AC1AA2A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6368094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46142-29B2-49CC-BCC6-A3AD70B4960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4041012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C4691-4882-40A8-AF62-8CF6A18D40B2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81726034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C6776A-4DEC-47EE-8A49-2C150ECB5465}" type="datetime2">
              <a:rPr lang="en-US" smtClean="0">
                <a:solidFill>
                  <a:prstClr val="black"/>
                </a:solidFill>
              </a:rPr>
              <a:pPr/>
              <a:t>Sunday, April 03, 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2165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5717600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695069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8218453"/>
      </p:ext>
    </p:extLst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E13C79-1C97-4B32-B2AE-1A69C169643E}" type="datetime2">
              <a:rPr lang="en-US" smtClean="0"/>
              <a:pPr/>
              <a:t>Sunday, April 03, 2016</a:t>
            </a:fld>
            <a:endParaRPr lang="en-US" dirty="0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5978954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512436"/>
      </p:ext>
    </p:extLst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4858807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58135594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5F4709C1-563D-4D9C-B702-B64C84A5A17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0899465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303D9-A6EB-41FB-BF22-3F49E470997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336176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B0534-5698-4F62-9CFE-5DE61A073E78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8055038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4827A3-B249-4F87-AB1A-1E06AC1AA2A4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1348360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46142-29B2-49CC-BCC6-A3AD70B4960E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579917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6C4691-4882-40A8-AF62-8CF6A18D40B2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0EEA-824F-4D46-AFE7-60426C8C06B0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0491894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C6776A-4DEC-47EE-8A49-2C150ECB5465}" type="datetime2">
              <a:rPr lang="en-US" smtClean="0">
                <a:solidFill>
                  <a:prstClr val="black"/>
                </a:solidFill>
              </a:rPr>
              <a:pPr/>
              <a:t>Sunday, April 03, 2016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3015917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423716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Sunday, April 03, 2016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29626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910157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404899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093121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719421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6040285"/>
      </p:ext>
    </p:extLst>
  </p:cSld>
  <p:clrMapOvr>
    <a:masterClrMapping/>
  </p:clrMapOvr>
  <p:transition>
    <p:zo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515349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980748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4546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777251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9040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630106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558396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80749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23372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42212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032621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789619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8971979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105400" y="6416675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pic>
        <p:nvPicPr>
          <p:cNvPr id="9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46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330802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412490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731819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750507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611933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7864575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815209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8079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84990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2575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410200" y="6408739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662586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070939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9595"/>
      </p:ext>
    </p:extLst>
  </p:cSld>
  <p:clrMapOvr>
    <a:masterClrMapping/>
  </p:clrMapOvr>
  <p:transition>
    <p:zo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156979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543512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314502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253699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237700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921122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955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094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839284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0038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697399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70373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1400061"/>
      </p:ext>
    </p:extLst>
  </p:cSld>
  <p:clrMapOvr>
    <a:masterClrMapping/>
  </p:clrMapOvr>
  <p:transition>
    <p:zo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348019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358447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520486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2430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464973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92118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504613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08559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34661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79144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243306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727167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295063"/>
      </p:ext>
    </p:extLst>
  </p:cSld>
  <p:clrMapOvr>
    <a:masterClrMapping/>
  </p:clrMapOvr>
  <p:transition>
    <p:zo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8647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1984692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700016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4321665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43215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0603383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4617374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28520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49798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96633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0734A6-D8E1-4EF5-AE47-51A28074C817}" type="slidenum">
              <a:rPr lang="el-GR" altLang="en-US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l-GR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533510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4" name="Picture 0" descr="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071724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18"/>
          <p:cNvSpPr>
            <a:spLocks noGrp="1"/>
          </p:cNvSpPr>
          <p:nvPr>
            <p:ph type="ftr" sz="quarter" idx="11"/>
          </p:nvPr>
        </p:nvSpPr>
        <p:spPr>
          <a:xfrm>
            <a:off x="3657600" y="6408739"/>
            <a:ext cx="382450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srgbClr val="2DA2BF">
                  <a:tint val="2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5680793"/>
      </p:ext>
    </p:extLst>
  </p:cSld>
  <p:clrMapOvr>
    <a:masterClrMapping/>
  </p:clrMapOvr>
  <p:transition>
    <p:zoom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762000"/>
          </a:xfrm>
        </p:spPr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438767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910993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050397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4135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219201"/>
            <a:ext cx="4040188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219201"/>
            <a:ext cx="4041775" cy="416685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844212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>
          <a:xfrm>
            <a:off x="690562" y="152400"/>
            <a:ext cx="7996237" cy="609600"/>
          </a:xfrm>
        </p:spPr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7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08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041454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3050306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8" name="Picture 2" descr="D:\Ψηφιακή Σύγκλιση\LOGOS_plagio_E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32" y="6195873"/>
            <a:ext cx="4226168" cy="66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989777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66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4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0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slideLayout" Target="../slideLayouts/slideLayout204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slideLayout" Target="../slideLayouts/slideLayout203.xml"/><Relationship Id="rId2" Type="http://schemas.openxmlformats.org/officeDocument/2006/relationships/slideLayout" Target="../slideLayouts/slideLayout19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0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5.xml"/><Relationship Id="rId13" Type="http://schemas.openxmlformats.org/officeDocument/2006/relationships/slideLayout" Target="../slideLayouts/slideLayout230.xml"/><Relationship Id="rId3" Type="http://schemas.openxmlformats.org/officeDocument/2006/relationships/slideLayout" Target="../slideLayouts/slideLayout220.xml"/><Relationship Id="rId7" Type="http://schemas.openxmlformats.org/officeDocument/2006/relationships/slideLayout" Target="../slideLayouts/slideLayout224.xml"/><Relationship Id="rId12" Type="http://schemas.openxmlformats.org/officeDocument/2006/relationships/slideLayout" Target="../slideLayouts/slideLayout229.xml"/><Relationship Id="rId2" Type="http://schemas.openxmlformats.org/officeDocument/2006/relationships/slideLayout" Target="../slideLayouts/slideLayout219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18.xml"/><Relationship Id="rId6" Type="http://schemas.openxmlformats.org/officeDocument/2006/relationships/slideLayout" Target="../slideLayouts/slideLayout223.xml"/><Relationship Id="rId11" Type="http://schemas.openxmlformats.org/officeDocument/2006/relationships/slideLayout" Target="../slideLayouts/slideLayout228.xml"/><Relationship Id="rId5" Type="http://schemas.openxmlformats.org/officeDocument/2006/relationships/slideLayout" Target="../slideLayouts/slideLayout22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221.xml"/><Relationship Id="rId9" Type="http://schemas.openxmlformats.org/officeDocument/2006/relationships/slideLayout" Target="../slideLayouts/slideLayout226.xml"/><Relationship Id="rId1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6727825" y="6408739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4379914" y="6408739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647113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2" name="11 - Εικόνα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4536000" y="5858000"/>
            <a:ext cx="4608000" cy="1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5" r:id="rId2"/>
    <p:sldLayoutId id="2147484084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5" r:id="rId9"/>
    <p:sldLayoutId id="2147484081" r:id="rId10"/>
    <p:sldLayoutId id="2147484082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6585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4" r:id="rId12"/>
    <p:sldLayoutId id="2147484225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32899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  <p:sldLayoutId id="2147484239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7535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  <p:sldLayoutId id="2147484253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6727825" y="6408739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/>
                </a:solidFill>
              </a:rPr>
              <a:pPr>
                <a:defRPr/>
              </a:pPr>
              <a:t>3/4/2016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4379914" y="6408739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647113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/>
              </a:solidFill>
            </a:endParaRPr>
          </a:p>
        </p:txBody>
      </p:sp>
      <p:pic>
        <p:nvPicPr>
          <p:cNvPr id="12" name="11 - Εικόνα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4536000" y="5858000"/>
            <a:ext cx="4608000" cy="1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47770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1777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  <p:sldLayoutId id="2147484302" r:id="rId12"/>
    <p:sldLayoutId id="2147484303" r:id="rId13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52359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  <p:sldLayoutId id="2147484316" r:id="rId12"/>
    <p:sldLayoutId id="2147484317" r:id="rId13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65133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  <p:sldLayoutId id="2147484330" r:id="rId12"/>
    <p:sldLayoutId id="2147484331" r:id="rId13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83031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  <p:sldLayoutId id="2147484344" r:id="rId12"/>
    <p:sldLayoutId id="2147484345" r:id="rId13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solidFill>
                <a:prstClr val="black"/>
              </a:solidFill>
              <a:latin typeface="Lucida Sans Unicode"/>
              <a:cs typeface="+mn-cs"/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10E14BF-C004-4398-9186-5EE680724D95}" type="datetime2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Sunday, April 03, 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5292C34-3E5E-4BA5-AF54-F1601B144FB0}" type="slidenum">
              <a:rPr lang="en-US" sz="1400" smtClean="0">
                <a:solidFill>
                  <a:srgbClr val="464646">
                    <a:shade val="50000"/>
                  </a:srgb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l-GR">
                <a:solidFill>
                  <a:prstClr val="black"/>
                </a:solidFill>
                <a:latin typeface="Lucida Sans Unicode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8899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62" r:id="rId2"/>
    <p:sldLayoutId id="2147484363" r:id="rId3"/>
    <p:sldLayoutId id="2147484364" r:id="rId4"/>
    <p:sldLayoutId id="2147484365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  <p:sldLayoutId id="2147484372" r:id="rId12"/>
    <p:sldLayoutId id="2147484373" r:id="rId13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9599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1458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  <p:sldLayoutId id="2147484113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620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  <p:sldLayoutId id="2147484126" r:id="rId12"/>
    <p:sldLayoutId id="2147484127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89326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  <p:sldLayoutId id="2147484140" r:id="rId12"/>
    <p:sldLayoutId id="2147484141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46395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  <p:sldLayoutId id="2147484168" r:id="rId12"/>
    <p:sldLayoutId id="2147484169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39995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  <p:sldLayoutId id="2147484182" r:id="rId12"/>
    <p:sldLayoutId id="2147484183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8986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  <p:sldLayoutId id="2147484196" r:id="rId12"/>
    <p:sldLayoutId id="2147484197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>
              <a:solidFill>
                <a:prstClr val="black"/>
              </a:solidFill>
            </a:endParaRPr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7482110" y="6408739"/>
            <a:ext cx="838199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3/4/2016</a:t>
            </a:fld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3657600" y="6408739"/>
            <a:ext cx="3824509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334597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2061" name="Picture 0" descr="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6446838"/>
            <a:ext cx="1371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3"/>
          <p:cNvGrpSpPr>
            <a:grpSpLocks/>
          </p:cNvGrpSpPr>
          <p:nvPr userDrawn="1"/>
        </p:nvGrpSpPr>
        <p:grpSpPr bwMode="auto">
          <a:xfrm>
            <a:off x="0" y="838200"/>
            <a:ext cx="9144000" cy="45719"/>
            <a:chOff x="0" y="1207"/>
            <a:chExt cx="5760" cy="4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79129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  <p:sldLayoutId id="2147484207" r:id="rId9"/>
    <p:sldLayoutId id="2147484208" r:id="rId10"/>
    <p:sldLayoutId id="2147484209" r:id="rId11"/>
    <p:sldLayoutId id="2147484210" r:id="rId12"/>
    <p:sldLayoutId id="2147484211" r:id="rId13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762000" y="533400"/>
            <a:ext cx="7619999" cy="2819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l-GR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Σύστημα Ηλεκτρονικής Συνταγογράφησης  - Ολοκληρωμένη πλατφόρμα για την ηλεκτρονική Υποστήριξη Φροντίδας Υγείας Ασθενή</a:t>
            </a: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1219200" y="3962400"/>
            <a:ext cx="7162799" cy="63914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lvl="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</a:pPr>
            <a:r>
              <a:rPr lang="el-GR" sz="1600" b="1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                                                                   </a:t>
            </a:r>
            <a:r>
              <a:rPr lang="el-GR" b="1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Τριανταφυλλίδη Αθηνά</a:t>
            </a:r>
            <a:endParaRPr lang="en-GB" b="1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kumimoji="0" lang="el-G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 Προϊσταμένη Διεύθυνσης Λειτουργίας &amp; Υποστήριξης Εφαρμογών</a:t>
            </a:r>
          </a:p>
        </p:txBody>
      </p:sp>
    </p:spTree>
    <p:extLst>
      <p:ext uri="{BB962C8B-B14F-4D97-AF65-F5344CB8AC3E}">
        <p14:creationId xmlns="" xmlns:p14="http://schemas.microsoft.com/office/powerpoint/2010/main" val="1961246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06680" cy="762000"/>
          </a:xfrm>
        </p:spPr>
        <p:txBody>
          <a:bodyPr>
            <a:noAutofit/>
          </a:bodyPr>
          <a:lstStyle/>
          <a:p>
            <a:r>
              <a:rPr lang="el-GR" sz="2400" dirty="0"/>
              <a:t>Μητρώο Χρονίως Πασχόντων – </a:t>
            </a:r>
            <a:r>
              <a:rPr lang="el-GR" sz="2400" dirty="0" smtClean="0"/>
              <a:t>Γεωγραφικές Κατανομές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92452"/>
            <a:ext cx="7648523" cy="26642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485" y="935251"/>
            <a:ext cx="5291773" cy="34298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2456" y="2420888"/>
            <a:ext cx="1142736" cy="720080"/>
          </a:xfrm>
          <a:prstGeom prst="rect">
            <a:avLst/>
          </a:prstGeom>
        </p:spPr>
      </p:pic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995936" y="1052736"/>
            <a:ext cx="5112568" cy="1000797"/>
          </a:xfrm>
        </p:spPr>
        <p:txBody>
          <a:bodyPr/>
          <a:lstStyle/>
          <a:p>
            <a:r>
              <a:rPr lang="el-GR" dirty="0" smtClean="0"/>
              <a:t>Αριθμός Ασθενών ανά περιοχή</a:t>
            </a:r>
            <a:endParaRPr lang="en-US" dirty="0" smtClean="0"/>
          </a:p>
          <a:p>
            <a:r>
              <a:rPr lang="el-GR" dirty="0" smtClean="0"/>
              <a:t>Γεωγραφική Κατανομή ασθενών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7459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/>
          <a:lstStyle/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n-US" altLang="el-GR" sz="2400" b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l-GR" altLang="el-GR" sz="24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Ένα καθορισμένο και αναγνωρίσιμο σύνολο βασικών και κατανοητών ιατρικών πληροφοριών, </a:t>
            </a:r>
            <a:r>
              <a:rPr lang="el-GR" altLang="el-GR" sz="2400" dirty="0">
                <a:solidFill>
                  <a:prstClr val="black"/>
                </a:solidFill>
                <a:ea typeface="Calibri" pitchFamily="34" charset="0"/>
                <a:cs typeface="Calibri" pitchFamily="34" charset="0"/>
              </a:rPr>
              <a:t>οι οποίες είναι άμεσα διαθέσιμες στα σημεία παροχής ιατρικής περίθαλψης, με σκοπό τη παροχή ασφαλών υπηρεσιών υγείας κατά τη διάρκεια προγραμματισμένων ή και έκτακτων περιστατικών.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400" dirty="0">
              <a:solidFill>
                <a:prstClr val="black"/>
              </a:solidFill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400" dirty="0">
                <a:solidFill>
                  <a:prstClr val="black"/>
                </a:solidFill>
                <a:ea typeface="Calibri" pitchFamily="34" charset="0"/>
                <a:cs typeface="Calibri" pitchFamily="34" charset="0"/>
              </a:rPr>
              <a:t>Είναι σε ανώτερο επίπεδο, </a:t>
            </a:r>
            <a:r>
              <a:rPr lang="el-GR" altLang="el-GR" sz="24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το ελάχιστο αναγκαίο σύνολο δεδομένων που απαιτούνται για τη διασφάλιση και τον συντονισμό των παρεχόμενων ιατρικών πράξεων. 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400" dirty="0">
              <a:solidFill>
                <a:prstClr val="black"/>
              </a:solidFill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400" b="1" dirty="0" smtClean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Υποσύνολο </a:t>
            </a:r>
            <a:r>
              <a:rPr lang="el-GR" altLang="el-GR" sz="24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του Ατομικού Ηλεκτρονικού Φακέλου Υγείας.</a:t>
            </a:r>
          </a:p>
          <a:p>
            <a:pPr marL="0" lvl="0" indent="0" algn="just" eaLnBrk="1" hangingPunct="1">
              <a:spcBef>
                <a:spcPct val="0"/>
              </a:spcBef>
              <a:buClr>
                <a:srgbClr val="2DA2BF"/>
              </a:buClr>
              <a:buSzTx/>
              <a:buNone/>
            </a:pPr>
            <a:r>
              <a:rPr lang="el-GR" altLang="el-GR" sz="2400" dirty="0">
                <a:solidFill>
                  <a:prstClr val="black"/>
                </a:solidFill>
                <a:ea typeface="Calibri" pitchFamily="34" charset="0"/>
                <a:cs typeface="Calibri" pitchFamily="34" charset="0"/>
              </a:rPr>
              <a:t>     Τροφοδοτείται από τα δεδομένα του Α.Η.Φ.Υ.  Στοχεύει στη διασυνοριακή  περίθαλψη.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n-US" altLang="en-US" sz="2400" dirty="0" smtClean="0">
              <a:cs typeface="Tahoma" panose="020B0604030504040204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l-GR" sz="2800" dirty="0" smtClean="0"/>
              <a:t>Συνοπτικό Ιατρικό Ιστορικό (τι είναι;</a:t>
            </a:r>
            <a:r>
              <a:rPr lang="en-GB" sz="2800" dirty="0" smtClean="0"/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838200" y="3295312"/>
            <a:ext cx="32400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>
              <a:buFontTx/>
              <a:buChar char="•"/>
            </a:pPr>
            <a:endParaRPr lang="el-GR" altLang="en-US" sz="1100" dirty="0">
              <a:solidFill>
                <a:prstClr val="black"/>
              </a:solidFill>
            </a:endParaRPr>
          </a:p>
          <a:p>
            <a:pPr hangingPunct="1"/>
            <a:endParaRPr lang="el-GR" alt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413189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l-GR" altLang="en-US" sz="2400" dirty="0" smtClean="0">
                <a:cs typeface="Tahoma" panose="020B0604030504040204" pitchFamily="34" charset="0"/>
              </a:rPr>
              <a:t>Υποστηρίζει και εκμεταλλεύεται την Ηλεκτρονική Συνταγογράφηση και έχει βασιστεί στα </a:t>
            </a:r>
            <a:r>
              <a:rPr lang="en-US" altLang="en-US" sz="2400" dirty="0" smtClean="0">
                <a:cs typeface="Tahoma" panose="020B0604030504040204" pitchFamily="34" charset="0"/>
              </a:rPr>
              <a:t>guidelines</a:t>
            </a:r>
            <a:r>
              <a:rPr lang="el-GR" altLang="en-US" sz="2400" dirty="0" smtClean="0">
                <a:cs typeface="Tahoma" panose="020B0604030504040204" pitchFamily="34" charset="0"/>
              </a:rPr>
              <a:t> του </a:t>
            </a:r>
            <a:r>
              <a:rPr lang="en-US" altLang="en-US" sz="2400" dirty="0">
                <a:cs typeface="Tahoma" panose="020B0604030504040204" pitchFamily="34" charset="0"/>
              </a:rPr>
              <a:t>European Patient Summary </a:t>
            </a:r>
            <a:r>
              <a:rPr lang="el-GR" altLang="en-US" sz="2400" dirty="0" smtClean="0">
                <a:cs typeface="Tahoma" panose="020B0604030504040204" pitchFamily="34" charset="0"/>
              </a:rPr>
              <a:t> (</a:t>
            </a:r>
            <a:r>
              <a:rPr lang="en-GB" altLang="en-US" sz="2400" dirty="0" smtClean="0">
                <a:cs typeface="Tahoma" panose="020B0604030504040204" pitchFamily="34" charset="0"/>
              </a:rPr>
              <a:t>epSOS)</a:t>
            </a:r>
            <a:endParaRPr lang="en-US" altLang="en-US" sz="2400" dirty="0" smtClean="0">
              <a:cs typeface="Tahom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l-GR" sz="2400" b="1" dirty="0" smtClean="0">
                <a:solidFill>
                  <a:srgbClr val="FF0000"/>
                </a:solidFill>
              </a:rPr>
              <a:t>Έχει </a:t>
            </a:r>
            <a:r>
              <a:rPr lang="el-GR" sz="2400" b="1" dirty="0">
                <a:solidFill>
                  <a:srgbClr val="FF0000"/>
                </a:solidFill>
              </a:rPr>
              <a:t>προβλεφθεί η επικοινωνία για υποδοχή πληροφοριών </a:t>
            </a:r>
            <a:endParaRPr lang="el-GR" sz="2400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l-GR" sz="2000" dirty="0" smtClean="0"/>
              <a:t>από </a:t>
            </a:r>
            <a:r>
              <a:rPr lang="el-GR" sz="2000" dirty="0"/>
              <a:t>Νοσοκομεία (εξιτήρια)</a:t>
            </a:r>
            <a:r>
              <a:rPr lang="en-US" sz="2000" dirty="0" smtClean="0"/>
              <a:t>,</a:t>
            </a:r>
            <a:endParaRPr lang="el-GR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 smtClean="0"/>
              <a:t> </a:t>
            </a:r>
            <a:r>
              <a:rPr lang="el-GR" sz="2000" dirty="0"/>
              <a:t>Ηλεκτρονική Συνταγογράφηση (Φαρμακευτική Αγωγή και Διαγνώσεις</a:t>
            </a:r>
            <a:r>
              <a:rPr lang="el-GR" sz="20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l-GR" sz="2000" dirty="0" smtClean="0"/>
              <a:t>Λογισμικό </a:t>
            </a:r>
            <a:r>
              <a:rPr lang="el-GR" sz="2000" dirty="0"/>
              <a:t>Ιατρείου (Ευρήματα, Συμπτώματα).</a:t>
            </a:r>
            <a:r>
              <a:rPr lang="el-GR" sz="2400" dirty="0"/>
              <a:t> </a:t>
            </a:r>
            <a:endParaRPr lang="el-GR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l-GR" sz="2400" b="1" dirty="0" smtClean="0">
                <a:solidFill>
                  <a:srgbClr val="FF0000"/>
                </a:solidFill>
              </a:rPr>
              <a:t>Ανταλλαγή </a:t>
            </a:r>
            <a:r>
              <a:rPr lang="el-GR" sz="2400" b="1" dirty="0">
                <a:solidFill>
                  <a:srgbClr val="FF0000"/>
                </a:solidFill>
              </a:rPr>
              <a:t>Δεδομένων με βάση διεθνή πρότυπα</a:t>
            </a:r>
            <a:r>
              <a:rPr lang="en-US" sz="2400" dirty="0"/>
              <a:t>. </a:t>
            </a:r>
            <a:endParaRPr lang="el-GR" sz="24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l-GR" sz="2000" dirty="0" smtClean="0"/>
              <a:t>Βασίζεται στο </a:t>
            </a:r>
            <a:r>
              <a:rPr lang="en-US" sz="2000" dirty="0"/>
              <a:t>CDA (Clinical Document Architecture)</a:t>
            </a:r>
            <a:r>
              <a:rPr lang="el-GR" sz="2000" dirty="0"/>
              <a:t>. Η μοντελοποίηση των δεδομένων ακολουθεί τις οδηγίες του </a:t>
            </a:r>
            <a:r>
              <a:rPr lang="en-GB" sz="2000" dirty="0"/>
              <a:t>epSOS </a:t>
            </a:r>
            <a:r>
              <a:rPr lang="en-US" sz="2000" dirty="0"/>
              <a:t>(http://www.epsos.eu/home/about-epsos.html), </a:t>
            </a:r>
            <a:r>
              <a:rPr lang="el-GR" sz="2000" dirty="0"/>
              <a:t>ώστε να διασφαλίζεται η διαλειτουργικότητα με τα αντίστοιχα συστήματα των άλλων κρατών μελών</a:t>
            </a:r>
            <a:r>
              <a:rPr lang="en-US" sz="2000" dirty="0"/>
              <a:t>.</a:t>
            </a:r>
            <a:endParaRPr lang="el-GR" sz="2000" dirty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altLang="en-US" sz="2000" dirty="0" smtClean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l-GR" sz="2800" dirty="0" smtClean="0"/>
              <a:t>Συνοπτικό Ιατρικό Ιστορικό (παρουσίαση – </a:t>
            </a:r>
            <a:r>
              <a:rPr lang="en-GB" sz="2800" dirty="0" smtClean="0"/>
              <a:t>viewer)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838200" y="3295312"/>
            <a:ext cx="32400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>
              <a:buFontTx/>
              <a:buChar char="•"/>
            </a:pPr>
            <a:endParaRPr lang="el-GR" altLang="en-US" sz="1100" dirty="0">
              <a:solidFill>
                <a:prstClr val="black"/>
              </a:solidFill>
            </a:endParaRPr>
          </a:p>
          <a:p>
            <a:pPr hangingPunct="1"/>
            <a:endParaRPr lang="el-GR" alt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8040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Συνοπτικό Ιατρικό Ιστορικό – Μοντελοποίηση </a:t>
            </a:r>
            <a:r>
              <a:rPr lang="en-GB" sz="2800" dirty="0" smtClean="0"/>
              <a:t>epSOS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1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80646" y="1219772"/>
            <a:ext cx="3681046" cy="26664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36000" rtlCol="0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en-US" sz="1400" b="1" u="sng" dirty="0">
                <a:solidFill>
                  <a:prstClr val="black"/>
                </a:solidFill>
                <a:latin typeface="Calibri" panose="020F0502020204030204" pitchFamily="34" charset="0"/>
              </a:rPr>
              <a:t>Δημογραφικά Δεδομένα</a:t>
            </a: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Αντλούνται (αν υπάρχουν) από τον ΑΜΚΑ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Ονοματεπώνυμο</a:t>
            </a: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14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Ημ</a:t>
            </a: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/νια 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Γέννησης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Φύλλο</a:t>
            </a: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Στοιχεία 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Επικοινωνίας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Στοιχεία 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Ασφάλισης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Χώρα 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Προέλευσης</a:t>
            </a:r>
            <a:endParaRPr lang="en-US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None/>
            </a:pPr>
            <a:endParaRPr lang="en-US" altLang="en-US" sz="1400" u="sng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>
              <a:buFont typeface="Times New Roman" panose="02020603050405020304" pitchFamily="18" charset="0"/>
              <a:buNone/>
            </a:pPr>
            <a:r>
              <a:rPr lang="el-GR" altLang="en-US" sz="1400" b="1" u="sng" dirty="0">
                <a:solidFill>
                  <a:prstClr val="black"/>
                </a:solidFill>
                <a:latin typeface="Calibri" panose="020F0502020204030204" pitchFamily="34" charset="0"/>
              </a:rPr>
              <a:t>Διαχειριστικά Δεδομένα</a:t>
            </a: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14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Ημ</a:t>
            </a: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/νια 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δημιουργίας κάθε εγγραφής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140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Ημ</a:t>
            </a: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/νια 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τελευταίας </a:t>
            </a: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ενημέρωσης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19246" y="1219772"/>
            <a:ext cx="4191000" cy="4647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36000" bIns="36000" rtlCol="0" anchor="ctr"/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en-US" sz="1400" b="1" u="sng" dirty="0">
                <a:solidFill>
                  <a:prstClr val="black"/>
                </a:solidFill>
                <a:latin typeface="Calibri" panose="020F0502020204030204" pitchFamily="34" charset="0"/>
              </a:rPr>
              <a:t>Κλινικά Δεδομένα</a:t>
            </a: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altLang="en-US" sz="1400" b="1" dirty="0">
                <a:solidFill>
                  <a:prstClr val="black"/>
                </a:solidFill>
                <a:latin typeface="Calibri" panose="020F0502020204030204" pitchFamily="34" charset="0"/>
              </a:rPr>
              <a:t>Ειδοποιήσεις 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Αλλεργίες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Ιστορικό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Εμβολιασμοί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Χειρουργεία 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σημαντικά ιατρικά συμβάντα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Προβλήματα </a:t>
            </a:r>
            <a:r>
              <a:rPr lang="el-GR" altLang="en-US" sz="1400" b="1" dirty="0">
                <a:solidFill>
                  <a:prstClr val="black"/>
                </a:solidFill>
                <a:latin typeface="Calibri" panose="020F0502020204030204" pitchFamily="34" charset="0"/>
              </a:rPr>
              <a:t>Υγείας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Τρέχοντα Προβλήματα υγείας και Διαγνώσεις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Χειρουργεία, εμφυτεύματα, των τελευταίων 6 μηνών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Ακολουθούμενο Πλάνο Θεραπείας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Αυτονομία / Ειδικές Ανάγκες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altLang="en-US" sz="1400" b="1" dirty="0">
                <a:solidFill>
                  <a:prstClr val="black"/>
                </a:solidFill>
                <a:latin typeface="Calibri" panose="020F0502020204030204" pitchFamily="34" charset="0"/>
              </a:rPr>
              <a:t>Φαρμακευτικό Ιστορικό 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Τρέχουσα / Παλαιότερη Φαρμακευτική Αγωγή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altLang="en-US" sz="1400" b="1" dirty="0">
                <a:solidFill>
                  <a:prstClr val="black"/>
                </a:solidFill>
                <a:latin typeface="Calibri" panose="020F0502020204030204" pitchFamily="34" charset="0"/>
              </a:rPr>
              <a:t>Διαγνωστικές Εξετάσεις</a:t>
            </a:r>
          </a:p>
          <a:p>
            <a:pPr marL="555625" lvl="1" indent="-285750">
              <a:buFont typeface="Courier New" panose="02070309020205020404" pitchFamily="49" charset="0"/>
              <a:buChar char="o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Ομάδα Αίματος και άλλες βασικές πληροφορίες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l-GR" altLang="en-US" sz="1400" b="1" dirty="0">
                <a:solidFill>
                  <a:prstClr val="black"/>
                </a:solidFill>
                <a:latin typeface="Calibri" panose="020F0502020204030204" pitchFamily="34" charset="0"/>
              </a:rPr>
              <a:t>Ιστορικό </a:t>
            </a:r>
            <a:r>
              <a:rPr lang="el-GR" altLang="en-US" sz="14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Εγκυμοσύνης</a:t>
            </a:r>
            <a:endParaRPr lang="el-GR" altLang="en-US" sz="14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038600"/>
            <a:ext cx="3681046" cy="1828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rtlCol="0" anchor="ctr"/>
          <a:lstStyle/>
          <a:p>
            <a:r>
              <a:rPr lang="el-GR" altLang="en-US" sz="1400" b="1" u="sng" dirty="0">
                <a:solidFill>
                  <a:prstClr val="black"/>
                </a:solidFill>
                <a:latin typeface="Calibri" panose="020F0502020204030204" pitchFamily="34" charset="0"/>
              </a:rPr>
              <a:t>Κωδικοποιήσεις</a:t>
            </a:r>
            <a:r>
              <a:rPr lang="el-GR" altLang="en-US" sz="1400" b="1" dirty="0">
                <a:solidFill>
                  <a:prstClr val="black"/>
                </a:solidFill>
                <a:latin typeface="Calibri" panose="020F0502020204030204" pitchFamily="34" charset="0"/>
              </a:rPr>
              <a:t>*: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Διαγνώσεις και Συμπτώματα (</a:t>
            </a:r>
            <a:r>
              <a:rPr lang="en-GB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ICD10</a:t>
            </a: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ή </a:t>
            </a:r>
            <a:r>
              <a:rPr lang="en-GB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ICPC-2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)</a:t>
            </a:r>
            <a:endParaRPr lang="en-GB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Ιατρικές Πράξεις</a:t>
            </a:r>
            <a:r>
              <a:rPr lang="en-US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(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Κωδικοποίηση ΕΟΠΥΥ</a:t>
            </a:r>
            <a:r>
              <a:rPr lang="en-US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)</a:t>
            </a: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Φαρμακευτική Αγωγή (Κωδικοποίηση </a:t>
            </a:r>
            <a:r>
              <a:rPr lang="en-GB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- ATC5</a:t>
            </a:r>
            <a:r>
              <a:rPr lang="en-GB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)</a:t>
            </a:r>
            <a:endParaRPr lang="el-GR" altLang="en-US" sz="14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87313" indent="-87313">
              <a:buFont typeface="Arial" panose="020B0604020202020204" pitchFamily="34" charset="0"/>
              <a:buChar char="•"/>
            </a:pPr>
            <a:r>
              <a:rPr lang="el-GR" alt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Διαγνωστικές Εξετάσεις (ΚΕΟΚΕ) </a:t>
            </a: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l-GR" altLang="en-US" sz="14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altLang="en-US" sz="140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1400" i="1" dirty="0">
                <a:solidFill>
                  <a:prstClr val="black"/>
                </a:solidFill>
                <a:latin typeface="Calibri" panose="020F0502020204030204" pitchFamily="34" charset="0"/>
              </a:rPr>
              <a:t>υποστηρίζεται οποιαδήποτε κωδικοποίηση για την παρουσίαση των </a:t>
            </a:r>
            <a:r>
              <a:rPr lang="el-GR" altLang="en-US" sz="1400" i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δεδομένων</a:t>
            </a:r>
            <a:endParaRPr lang="el-GR" altLang="en-US" sz="1400" i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653442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B999B-AF6A-4B75-A950-299A7328E24B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14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0" y="2590800"/>
            <a:ext cx="4000500" cy="3124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0600"/>
            <a:ext cx="2562225" cy="1000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1828800"/>
            <a:ext cx="2590800" cy="2714625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flipV="1">
            <a:off x="914400" y="1752600"/>
            <a:ext cx="914400" cy="457200"/>
          </a:xfrm>
          <a:prstGeom prst="ben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5400000">
            <a:off x="5511294" y="1825957"/>
            <a:ext cx="457200" cy="811788"/>
          </a:xfrm>
          <a:prstGeom prst="ben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97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" y="0"/>
            <a:ext cx="9220201" cy="6629400"/>
            <a:chOff x="-1" y="0"/>
            <a:chExt cx="9124013" cy="6324600"/>
          </a:xfrm>
        </p:grpSpPr>
        <p:pic>
          <p:nvPicPr>
            <p:cNvPr id="32770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9124013" cy="632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12445" y="685800"/>
              <a:ext cx="461010" cy="2286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2771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414" y="0"/>
            <a:ext cx="3758786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742160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- Θέση περιεχομένου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334000"/>
          </a:xfrm>
        </p:spPr>
        <p:txBody>
          <a:bodyPr/>
          <a:lstStyle/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000" b="1" dirty="0" smtClean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Συστηματική </a:t>
            </a:r>
            <a:r>
              <a:rPr lang="el-GR" altLang="el-GR" sz="20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συλλογή του ιστορικού και της κατάστασης υγείας ενός πολίτη. </a:t>
            </a:r>
            <a:r>
              <a:rPr lang="el-GR" altLang="el-GR" sz="2000" dirty="0">
                <a:ea typeface="Calibri" pitchFamily="34" charset="0"/>
                <a:cs typeface="Calibri" pitchFamily="34" charset="0"/>
              </a:rPr>
              <a:t>Δημιουργείται και συντηρείται από έναν ιατρό ή μια μονάδα υγείας ή άλλον επαγγελματία φροντίδας υγείας. 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000" b="1" dirty="0">
              <a:solidFill>
                <a:srgbClr val="FF0000"/>
              </a:solidFill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0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Διαχρονική ηλεκτρονική καταγραφή πληροφοριών για την υγεία του </a:t>
            </a:r>
            <a:r>
              <a:rPr lang="el-GR" altLang="el-GR" sz="2000" b="1" dirty="0" smtClean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ασθενή.  </a:t>
            </a:r>
            <a:r>
              <a:rPr lang="el-GR" altLang="el-GR" sz="2000" dirty="0">
                <a:ea typeface="Calibri" pitchFamily="34" charset="0"/>
                <a:cs typeface="Calibri" pitchFamily="34" charset="0"/>
              </a:rPr>
              <a:t>Περιέχει πλήρες αρχείο των κλινικών επαφών του </a:t>
            </a:r>
            <a:r>
              <a:rPr lang="el-GR" altLang="el-GR" sz="2000" dirty="0" smtClean="0">
                <a:ea typeface="Calibri" pitchFamily="34" charset="0"/>
                <a:cs typeface="Calibri" pitchFamily="34" charset="0"/>
              </a:rPr>
              <a:t>ασθενή.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000" b="1" dirty="0">
              <a:solidFill>
                <a:srgbClr val="FF0000"/>
              </a:solidFill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000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l-GR" altLang="el-GR" sz="2000" dirty="0">
                <a:ea typeface="Calibri" pitchFamily="34" charset="0"/>
                <a:cs typeface="Calibri" pitchFamily="34" charset="0"/>
              </a:rPr>
              <a:t>Παρέχει πληροφορίες διοικητικής, οικονομικής και στατιστικής φύσεως, καθώς και</a:t>
            </a:r>
            <a:r>
              <a:rPr lang="el-GR" altLang="el-GR" sz="2000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</a:t>
            </a:r>
            <a:r>
              <a:rPr lang="el-GR" altLang="el-GR" sz="20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ποιοτικού ελέγχου.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000" b="1" dirty="0">
              <a:solidFill>
                <a:srgbClr val="FF0000"/>
              </a:solidFill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000" dirty="0">
                <a:ea typeface="Calibri" pitchFamily="34" charset="0"/>
                <a:cs typeface="Calibri" pitchFamily="34" charset="0"/>
              </a:rPr>
              <a:t> Υποστηρίζει δραστηριότητες που σχετίζονται άμεσα ή έμμεσα με την παροχή φροντίδας,</a:t>
            </a:r>
            <a:r>
              <a:rPr lang="el-GR" altLang="el-GR" sz="20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 όπως η τεκμηριωμένη υποστήριξη αποφάσεων, η διαχείριση ποιότητας και η αναφορά αποτελεσμάτων. 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000" b="1" dirty="0">
              <a:solidFill>
                <a:srgbClr val="FF0000"/>
              </a:solidFill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000" b="1" dirty="0">
                <a:solidFill>
                  <a:srgbClr val="FF0000"/>
                </a:solidFill>
                <a:ea typeface="Calibri" pitchFamily="34" charset="0"/>
                <a:cs typeface="Calibri" pitchFamily="34" charset="0"/>
              </a:rPr>
              <a:t>Ο «Ατομικός Ηλεκτρονικός Φάκελος Υγείας», </a:t>
            </a:r>
            <a:r>
              <a:rPr lang="el-GR" altLang="el-GR" sz="2000" dirty="0">
                <a:ea typeface="Calibri" pitchFamily="34" charset="0"/>
                <a:cs typeface="Calibri" pitchFamily="34" charset="0"/>
              </a:rPr>
              <a:t>ενιαίος για όλες τις υπηρεσίες του ΕΣΥ, αποτελεί απαραίτητη προϋπόθεση στο σχεδιασμό και την εφαρμογή της Πρωτοβάθμιας Φροντίδας Υγείας.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n-US" altLang="en-US" sz="2000" dirty="0" smtClean="0">
              <a:cs typeface="Tahoma" panose="020B0604030504040204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sz="3100" dirty="0" smtClean="0"/>
              <a:t>Ατομικός</a:t>
            </a:r>
            <a:r>
              <a:rPr lang="el-GR" sz="2800" dirty="0" smtClean="0"/>
              <a:t> Ηλεκτρονικός Φάκελος  Υγείας - Α.Η.Φ.Υ. (τι είναι;</a:t>
            </a:r>
            <a:r>
              <a:rPr lang="en-GB" sz="2800" dirty="0" smtClean="0"/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838200" y="3295312"/>
            <a:ext cx="32400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hangingPunct="1">
              <a:buFontTx/>
              <a:buChar char="•"/>
            </a:pPr>
            <a:endParaRPr lang="el-GR" altLang="en-US" sz="1100" dirty="0">
              <a:solidFill>
                <a:prstClr val="black"/>
              </a:solidFill>
            </a:endParaRPr>
          </a:p>
          <a:p>
            <a:pPr hangingPunct="1"/>
            <a:endParaRPr lang="el-GR" alt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77771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b="1" dirty="0" smtClean="0">
                <a:solidFill>
                  <a:srgbClr val="00B050"/>
                </a:solidFill>
              </a:rPr>
              <a:t>Δημογραφικά στοιχεία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l-GR" b="1" dirty="0" smtClean="0">
                <a:solidFill>
                  <a:srgbClr val="00B050"/>
                </a:solidFill>
              </a:rPr>
              <a:t>Ιστορικό Επισκέψεων </a:t>
            </a:r>
            <a:r>
              <a:rPr lang="en-US" b="1" dirty="0" smtClean="0">
                <a:solidFill>
                  <a:srgbClr val="00B050"/>
                </a:solidFill>
              </a:rPr>
              <a:t>(</a:t>
            </a:r>
            <a:r>
              <a:rPr lang="el-GR" b="1" dirty="0" smtClean="0">
                <a:solidFill>
                  <a:srgbClr val="00B050"/>
                </a:solidFill>
              </a:rPr>
              <a:t>διάγνωση, συμπτώματα, αναφορά </a:t>
            </a:r>
            <a:r>
              <a:rPr lang="el-GR" b="1" dirty="0" err="1" smtClean="0">
                <a:solidFill>
                  <a:srgbClr val="00B050"/>
                </a:solidFill>
              </a:rPr>
              <a:t>κλπ</a:t>
            </a:r>
            <a:r>
              <a:rPr lang="el-GR" b="1" dirty="0" smtClean="0">
                <a:solidFill>
                  <a:srgbClr val="00B050"/>
                </a:solidFill>
              </a:rPr>
              <a:t>)</a:t>
            </a:r>
          </a:p>
          <a:p>
            <a:pPr lvl="1"/>
            <a:r>
              <a:rPr lang="el-GR" dirty="0" smtClean="0"/>
              <a:t>Ατομικό Ιστορικό</a:t>
            </a:r>
          </a:p>
          <a:p>
            <a:pPr lvl="1"/>
            <a:r>
              <a:rPr lang="el-GR" dirty="0"/>
              <a:t>Οικογενειακό </a:t>
            </a:r>
            <a:r>
              <a:rPr lang="el-GR" dirty="0" smtClean="0"/>
              <a:t>Ιστορικό</a:t>
            </a:r>
            <a:endParaRPr lang="en-US" dirty="0" smtClean="0"/>
          </a:p>
          <a:p>
            <a:r>
              <a:rPr lang="el-GR" b="1" dirty="0" smtClean="0">
                <a:solidFill>
                  <a:srgbClr val="00B050"/>
                </a:solidFill>
              </a:rPr>
              <a:t>Ιατρικά Προβλήματα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/>
            <a:r>
              <a:rPr lang="el-GR" dirty="0" smtClean="0"/>
              <a:t>Αλλεργίες </a:t>
            </a:r>
            <a:endParaRPr lang="en-US" dirty="0" smtClean="0"/>
          </a:p>
          <a:p>
            <a:pPr lvl="1"/>
            <a:r>
              <a:rPr lang="el-GR" dirty="0" smtClean="0"/>
              <a:t>Νοσηλείες</a:t>
            </a:r>
            <a:endParaRPr lang="en-US" dirty="0" smtClean="0"/>
          </a:p>
          <a:p>
            <a:pPr lvl="1"/>
            <a:r>
              <a:rPr lang="el-GR" dirty="0" smtClean="0"/>
              <a:t>Χειρουργεία</a:t>
            </a:r>
          </a:p>
          <a:p>
            <a:pPr lvl="1"/>
            <a:r>
              <a:rPr lang="el-GR" dirty="0" smtClean="0"/>
              <a:t>Αποτελέσματα Εξετάσεων</a:t>
            </a:r>
            <a:endParaRPr lang="en-US" dirty="0" smtClean="0"/>
          </a:p>
          <a:p>
            <a:r>
              <a:rPr lang="el-GR" b="1" dirty="0">
                <a:solidFill>
                  <a:srgbClr val="00B050"/>
                </a:solidFill>
              </a:rPr>
              <a:t>Διαγνώσεις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l-GR" b="1" dirty="0">
                <a:solidFill>
                  <a:srgbClr val="00B050"/>
                </a:solidFill>
              </a:rPr>
              <a:t>Φαρμακευτική Αγωγή</a:t>
            </a:r>
          </a:p>
          <a:p>
            <a:r>
              <a:rPr lang="el-GR" b="1" dirty="0">
                <a:solidFill>
                  <a:srgbClr val="00B050"/>
                </a:solidFill>
              </a:rPr>
              <a:t>Πρόγραμμα Εμβολιασμού</a:t>
            </a:r>
            <a:endParaRPr lang="en-US" b="1" dirty="0">
              <a:solidFill>
                <a:srgbClr val="00B050"/>
              </a:solidFill>
            </a:endParaRPr>
          </a:p>
          <a:p>
            <a:r>
              <a:rPr lang="el-GR" b="1" dirty="0" smtClean="0">
                <a:solidFill>
                  <a:srgbClr val="00B050"/>
                </a:solidFill>
              </a:rPr>
              <a:t>Τρόπος Ζωής - Συνήθειες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/>
            <a:r>
              <a:rPr lang="el-GR" dirty="0" smtClean="0"/>
              <a:t>Αλκοόλ, Κάπνισμα, …</a:t>
            </a:r>
            <a:endParaRPr lang="en-US" dirty="0" smtClean="0"/>
          </a:p>
          <a:p>
            <a:r>
              <a:rPr lang="el-GR" b="1" dirty="0" smtClean="0">
                <a:solidFill>
                  <a:srgbClr val="00B050"/>
                </a:solidFill>
              </a:rPr>
              <a:t>Ζωτικά σημεία – παρακολούθηση εξέλιξης </a:t>
            </a:r>
          </a:p>
          <a:p>
            <a:r>
              <a:rPr lang="el-GR" b="1" dirty="0" smtClean="0">
                <a:solidFill>
                  <a:srgbClr val="00B050"/>
                </a:solidFill>
              </a:rPr>
              <a:t>Αναφορές - Διαγράμματα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Ιατρικός φάκελος – Βασικές Πληροφορίες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28730748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Ιατρικός Φάκελος – Αρχική Οθόνη </a:t>
            </a:r>
            <a:endParaRPr lang="el-GR" dirty="0"/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2054225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484188"/>
          </a:xfrm>
        </p:spPr>
        <p:txBody>
          <a:bodyPr>
            <a:noAutofit/>
          </a:bodyPr>
          <a:lstStyle/>
          <a:p>
            <a:r>
              <a:rPr lang="el-GR" sz="2800" dirty="0" smtClean="0"/>
              <a:t>Ιατρικός Φάκελος – Πρόγραμμα Εμβολιασμού</a:t>
            </a:r>
            <a:endParaRPr lang="el-GR" sz="2800" dirty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41388"/>
            <a:ext cx="8991600" cy="492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056152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Νέα υποσυστήματα στο πλαίσιο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228600" y="685800"/>
            <a:ext cx="84963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2437" lvl="6" indent="-34290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</a:endParaRPr>
          </a:p>
          <a:p>
            <a:pPr marL="452437" lvl="6" indent="-34290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Εθνικό Διαδικτυακό Σύστημα Κλεισίματος Ιατρικών Ραντεβού</a:t>
            </a:r>
            <a:r>
              <a:rPr lang="el-GR" sz="2400" dirty="0">
                <a:solidFill>
                  <a:prstClr val="black"/>
                </a:solidFill>
                <a:latin typeface="Calibri" pitchFamily="34" charset="0"/>
              </a:rPr>
              <a:t>, το οποίο παρέχει τη δυνατότητα στον ασφαλισμένο να κλείνει δωρεάν ραντεβού μέσω διαδικτύου</a:t>
            </a:r>
          </a:p>
          <a:p>
            <a:pPr marL="452437" lvl="6" indent="-34290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Εθνικό Μητρώο Χρονίως Πασχόντων Ασθενών </a:t>
            </a:r>
            <a:r>
              <a:rPr lang="el-GR" sz="2400" dirty="0">
                <a:solidFill>
                  <a:prstClr val="black"/>
                </a:solidFill>
                <a:latin typeface="Calibri" pitchFamily="34" charset="0"/>
              </a:rPr>
              <a:t>με βάση τα δεδομένα της Ηλεκτρονικής Συνταγογράφησης</a:t>
            </a:r>
          </a:p>
          <a:p>
            <a:pPr marL="452437" lvl="6" indent="-34290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Υποσύστημα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Συγκατάθεσης Ασθενή </a:t>
            </a:r>
            <a:r>
              <a:rPr lang="el-GR" sz="2400" dirty="0" smtClean="0">
                <a:latin typeface="Calibri" pitchFamily="34" charset="0"/>
              </a:rPr>
              <a:t>για πρόσβαση στα ιατρικά δεδομένα του</a:t>
            </a:r>
          </a:p>
          <a:p>
            <a:pPr marL="452437" lvl="6" indent="-34290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Συνοπτικό Ιστορικό Υγείας Ασθενή</a:t>
            </a:r>
            <a:r>
              <a:rPr lang="el-GR" sz="2400" dirty="0" smtClean="0">
                <a:latin typeface="Calibri" pitchFamily="34" charset="0"/>
              </a:rPr>
              <a:t> σύμφωνα με τα ευρωπαϊκά πρότυπα </a:t>
            </a:r>
            <a:r>
              <a:rPr lang="en-US" sz="2400" dirty="0" smtClean="0">
                <a:latin typeface="Calibri" pitchFamily="34" charset="0"/>
              </a:rPr>
              <a:t>EPSOS</a:t>
            </a:r>
            <a:r>
              <a:rPr lang="el-GR" sz="2400" dirty="0" smtClean="0">
                <a:latin typeface="Calibri" pitchFamily="34" charset="0"/>
              </a:rPr>
              <a:t> </a:t>
            </a:r>
          </a:p>
          <a:p>
            <a:pPr marL="452437" lvl="6" indent="-34290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Ατομικός Ηλεκτρονικός Φάκελος Ασθενή</a:t>
            </a:r>
          </a:p>
          <a:p>
            <a:pPr marL="531813" lvl="6" indent="-354013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tabLst>
                <a:tab pos="627063" algn="l"/>
              </a:tabLst>
              <a:defRPr/>
            </a:pPr>
            <a:endParaRPr lang="el-GR" sz="24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533400"/>
          </a:xfrm>
        </p:spPr>
        <p:txBody>
          <a:bodyPr>
            <a:normAutofit fontScale="90000"/>
          </a:bodyPr>
          <a:lstStyle/>
          <a:p>
            <a:r>
              <a:rPr lang="el-GR" dirty="0"/>
              <a:t>Ιατρικός Φάκελος – </a:t>
            </a:r>
            <a:r>
              <a:rPr lang="el-GR" dirty="0" smtClean="0"/>
              <a:t>Διαγνώσεις</a:t>
            </a:r>
            <a:endParaRPr lang="el-GR" dirty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77875"/>
            <a:ext cx="89916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08297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Ιατρικός Φάκελος – </a:t>
            </a:r>
            <a:r>
              <a:rPr lang="el-GR" dirty="0" smtClean="0"/>
              <a:t>Φαρμακευτική Αγωγή</a:t>
            </a:r>
            <a:endParaRPr lang="el-GR" dirty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9023083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500"/>
          </a:xfrm>
        </p:spPr>
        <p:txBody>
          <a:bodyPr>
            <a:normAutofit fontScale="92500"/>
          </a:bodyPr>
          <a:lstStyle/>
          <a:p>
            <a:r>
              <a:rPr lang="el-GR" altLang="en-US" sz="2600" b="1" dirty="0" smtClean="0"/>
              <a:t>Συνεργάζεται </a:t>
            </a:r>
            <a:r>
              <a:rPr lang="el-GR" altLang="en-US" sz="2600" b="1" dirty="0" smtClean="0">
                <a:solidFill>
                  <a:srgbClr val="FF0000"/>
                </a:solidFill>
              </a:rPr>
              <a:t>με το Συνοπτικό Ιατρικό Ιστορικό </a:t>
            </a:r>
          </a:p>
          <a:p>
            <a:pPr lvl="1"/>
            <a:r>
              <a:rPr lang="el-GR" altLang="en-US" dirty="0" smtClean="0"/>
              <a:t>βλέπει τα δεδομένα του ασθενή και</a:t>
            </a:r>
          </a:p>
          <a:p>
            <a:pPr lvl="1"/>
            <a:r>
              <a:rPr lang="el-GR" altLang="en-US" dirty="0" smtClean="0"/>
              <a:t>ενημερώνει το ιστορικό του</a:t>
            </a:r>
          </a:p>
          <a:p>
            <a:r>
              <a:rPr lang="el-GR" altLang="en-US" sz="2600" b="1" dirty="0" smtClean="0"/>
              <a:t>Συνεργάζεται</a:t>
            </a:r>
            <a:r>
              <a:rPr lang="el-GR" altLang="en-US" sz="2600" b="1" dirty="0" smtClean="0">
                <a:solidFill>
                  <a:srgbClr val="FF0000"/>
                </a:solidFill>
              </a:rPr>
              <a:t> με το σύστημα Διαχείρισης Ραντεβού </a:t>
            </a:r>
          </a:p>
          <a:p>
            <a:pPr lvl="1"/>
            <a:r>
              <a:rPr lang="el-GR" altLang="en-US" dirty="0" smtClean="0"/>
              <a:t>Τα ραντεβού που κλείνουν οι ασθενείς συγχρονίζονται με τις επισκέψεις που πραγματοποιούν στ</a:t>
            </a:r>
            <a:r>
              <a:rPr lang="el-GR" altLang="en-US" dirty="0"/>
              <a:t>ι</a:t>
            </a:r>
            <a:r>
              <a:rPr lang="el-GR" altLang="en-US" dirty="0" smtClean="0"/>
              <a:t>ς δομές πρωτοβάθμιας</a:t>
            </a:r>
          </a:p>
          <a:p>
            <a:pPr lvl="1"/>
            <a:r>
              <a:rPr lang="el-GR" altLang="en-US" dirty="0" smtClean="0"/>
              <a:t>Τα ραντεβού μετατρέπονται σε επισκέψεις με αποτελέσματα (διάγνωση, </a:t>
            </a:r>
            <a:r>
              <a:rPr lang="en-GB" altLang="en-US" dirty="0" smtClean="0"/>
              <a:t>follow-up, </a:t>
            </a:r>
            <a:r>
              <a:rPr lang="el-GR" altLang="en-US" dirty="0" smtClean="0"/>
              <a:t>αποτελέσματα εξετάσεων)</a:t>
            </a:r>
          </a:p>
          <a:p>
            <a:r>
              <a:rPr lang="el-GR" altLang="en-US" sz="2600" b="1" dirty="0"/>
              <a:t>Δημιουργεί – Συντηρεί – Εξασφαλίζει τη συνέχεια στην παρακολούθηση της υγείας του ασθενή </a:t>
            </a:r>
            <a:r>
              <a:rPr lang="el-GR" altLang="en-US" sz="2600" b="1" dirty="0">
                <a:solidFill>
                  <a:srgbClr val="FF0000"/>
                </a:solidFill>
              </a:rPr>
              <a:t>(</a:t>
            </a:r>
            <a:r>
              <a:rPr lang="en-GB" altLang="en-US" sz="2600" b="1" dirty="0">
                <a:solidFill>
                  <a:srgbClr val="FF0000"/>
                </a:solidFill>
              </a:rPr>
              <a:t>continuity of care)</a:t>
            </a:r>
            <a:endParaRPr lang="el-GR" altLang="en-US" sz="2600" b="1" dirty="0">
              <a:solidFill>
                <a:srgbClr val="FF0000"/>
              </a:solidFill>
            </a:endParaRPr>
          </a:p>
          <a:p>
            <a:r>
              <a:rPr lang="el-GR" altLang="en-US" sz="2600" b="1" dirty="0"/>
              <a:t>Ενσωματώνει</a:t>
            </a:r>
            <a:r>
              <a:rPr lang="el-GR" altLang="en-US" sz="2600" dirty="0"/>
              <a:t> </a:t>
            </a:r>
            <a:r>
              <a:rPr lang="el-GR" altLang="en-US" sz="2600" b="1" dirty="0">
                <a:solidFill>
                  <a:srgbClr val="FF0000"/>
                </a:solidFill>
              </a:rPr>
              <a:t>Πρόγραμμα Παρακολούθησης </a:t>
            </a:r>
            <a:r>
              <a:rPr lang="el-GR" altLang="en-US" sz="2600" b="1" dirty="0" smtClean="0">
                <a:solidFill>
                  <a:srgbClr val="FF0000"/>
                </a:solidFill>
              </a:rPr>
              <a:t>Εμβολιασμών</a:t>
            </a:r>
          </a:p>
          <a:p>
            <a:pPr lvl="0">
              <a:buClr>
                <a:srgbClr val="2DA2BF"/>
              </a:buClr>
            </a:pPr>
            <a:r>
              <a:rPr lang="el-GR" altLang="en-US" sz="2300" b="1" dirty="0">
                <a:solidFill>
                  <a:prstClr val="black"/>
                </a:solidFill>
              </a:rPr>
              <a:t>Εγγυάται τις απαιτήσεις ιδιωτικότητας και εμπιστευτικότητας των δεδομένων</a:t>
            </a:r>
            <a:r>
              <a:rPr lang="el-GR" altLang="en-US" sz="2300" b="1" dirty="0">
                <a:solidFill>
                  <a:srgbClr val="FF0000"/>
                </a:solidFill>
              </a:rPr>
              <a:t> (</a:t>
            </a:r>
            <a:r>
              <a:rPr lang="el-GR" altLang="en-US" sz="2300" b="1" dirty="0" smtClean="0">
                <a:solidFill>
                  <a:srgbClr val="FF0000"/>
                </a:solidFill>
              </a:rPr>
              <a:t>προσωπικού / ιατρικού  </a:t>
            </a:r>
            <a:r>
              <a:rPr lang="el-GR" altLang="en-US" sz="2300" b="1" dirty="0">
                <a:solidFill>
                  <a:srgbClr val="FF0000"/>
                </a:solidFill>
              </a:rPr>
              <a:t>απορρήτου)</a:t>
            </a:r>
            <a:r>
              <a:rPr lang="en-US" altLang="en-US" sz="2300" b="1" dirty="0">
                <a:solidFill>
                  <a:srgbClr val="FF0000"/>
                </a:solidFill>
              </a:rPr>
              <a:t> </a:t>
            </a:r>
          </a:p>
          <a:p>
            <a:endParaRPr lang="en-US" alt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altLang="en-US" dirty="0" smtClean="0"/>
              <a:t>Χαρακτηριστικά Ιατρικού Φακέλου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22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287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45100"/>
          </a:xfrm>
        </p:spPr>
        <p:txBody>
          <a:bodyPr>
            <a:noAutofit/>
          </a:bodyPr>
          <a:lstStyle/>
          <a:p>
            <a:r>
              <a:rPr lang="el-GR" altLang="en-US" sz="2400" dirty="0"/>
              <a:t>Επιτρέπει </a:t>
            </a:r>
            <a:r>
              <a:rPr lang="el-GR" altLang="en-US" sz="2400" b="1" dirty="0">
                <a:solidFill>
                  <a:srgbClr val="FF0000"/>
                </a:solidFill>
              </a:rPr>
              <a:t>πρόσβαση στον ίδιο τον Πολίτη </a:t>
            </a:r>
            <a:r>
              <a:rPr lang="el-GR" altLang="en-US" sz="2400" dirty="0"/>
              <a:t>για να βλέπει τα δεδομένα του </a:t>
            </a:r>
            <a:r>
              <a:rPr lang="el-GR" altLang="en-US" sz="2400" dirty="0" smtClean="0"/>
              <a:t> </a:t>
            </a:r>
            <a:r>
              <a:rPr lang="el-GR" altLang="en-US" sz="2400" b="1" dirty="0" smtClean="0">
                <a:solidFill>
                  <a:srgbClr val="FF0000"/>
                </a:solidFill>
              </a:rPr>
              <a:t>(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Patient Access)</a:t>
            </a:r>
            <a:endParaRPr lang="el-GR" altLang="en-US" sz="2400" b="1" dirty="0">
              <a:solidFill>
                <a:srgbClr val="FF0000"/>
              </a:solidFill>
            </a:endParaRPr>
          </a:p>
          <a:p>
            <a:r>
              <a:rPr lang="el-GR" altLang="en-US" sz="2400" dirty="0"/>
              <a:t>Συνεργάζεται με </a:t>
            </a:r>
            <a:r>
              <a:rPr lang="el-GR" altLang="en-US" sz="2400" dirty="0" smtClean="0"/>
              <a:t>τη </a:t>
            </a:r>
            <a:r>
              <a:rPr lang="el-GR" altLang="en-US" sz="2400" b="1" dirty="0">
                <a:solidFill>
                  <a:srgbClr val="FF0000"/>
                </a:solidFill>
              </a:rPr>
              <a:t>«Συγκατάθεση Ασθενή» </a:t>
            </a:r>
            <a:r>
              <a:rPr lang="el-GR" altLang="en-US" sz="2400" dirty="0"/>
              <a:t>επιτρέποντας στον Ασθενή να ορίζει ποιος έχει πρόσβαση στα δεδομένα υγείας </a:t>
            </a:r>
            <a:r>
              <a:rPr lang="el-GR" altLang="en-US" sz="2400" dirty="0" smtClean="0"/>
              <a:t>του 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(Patient Consent)</a:t>
            </a:r>
          </a:p>
          <a:p>
            <a:r>
              <a:rPr lang="el-GR" altLang="en-US" sz="2400" dirty="0" smtClean="0"/>
              <a:t>Διευκολύνει τη διαχείριση χρόνιων παθήσεων</a:t>
            </a:r>
            <a:endParaRPr lang="en-GB" altLang="en-US" sz="2400" dirty="0" smtClean="0"/>
          </a:p>
          <a:p>
            <a:pPr algn="just"/>
            <a:r>
              <a:rPr lang="el-GR" altLang="en-US" sz="2400" dirty="0" smtClean="0"/>
              <a:t>Βοηθά στη συλλογή και παρακολούθηση </a:t>
            </a:r>
            <a:r>
              <a:rPr lang="el-GR" altLang="en-US" sz="2400" b="1" dirty="0" smtClean="0">
                <a:solidFill>
                  <a:srgbClr val="FF0000"/>
                </a:solidFill>
              </a:rPr>
              <a:t>δεικτών απόδοσης και ποιότητας </a:t>
            </a:r>
            <a:r>
              <a:rPr lang="el-GR" altLang="en-US" sz="2400" dirty="0" smtClean="0"/>
              <a:t>καθώς και το συσχετισμό αυτών με άλλες πηγές ώστε να βοηθήσει τους επαγγελματίες υγείας να παρακολουθήσουν κάποια ασθένεια</a:t>
            </a:r>
            <a:endParaRPr lang="is-IS" altLang="en-US" sz="2400" dirty="0" smtClean="0"/>
          </a:p>
          <a:p>
            <a:pPr lvl="1"/>
            <a:r>
              <a:rPr lang="el-GR" altLang="en-US" sz="2000" dirty="0" smtClean="0"/>
              <a:t>Δείκτες απόδοσης / ποιότητας</a:t>
            </a:r>
          </a:p>
          <a:p>
            <a:pPr lvl="1"/>
            <a:r>
              <a:rPr lang="el-GR" altLang="en-US" sz="2000" dirty="0" smtClean="0"/>
              <a:t>Παρακολούθηση δεικτών επιπολασμού νόσου σε σχέση και με την κατανάλωση πόρων του συστήματος υγείας</a:t>
            </a:r>
            <a:endParaRPr lang="is-IS" altLang="en-US" sz="2000" dirty="0" smtClean="0"/>
          </a:p>
          <a:p>
            <a:pPr lvl="1"/>
            <a:r>
              <a:rPr lang="el-GR" altLang="en-US" sz="2000" dirty="0" smtClean="0"/>
              <a:t>Στατιστική ανάλυση ανά ασθένεια</a:t>
            </a:r>
          </a:p>
          <a:p>
            <a:endParaRPr lang="en-GB" altLang="en-US" sz="2400" dirty="0" smtClean="0"/>
          </a:p>
          <a:p>
            <a:endParaRPr lang="el-GR" altLang="en-US" sz="2400" dirty="0" smtClean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 dirty="0">
                <a:solidFill>
                  <a:srgbClr val="464646"/>
                </a:solidFill>
              </a:rPr>
              <a:t>Χαρακτηριστικά Ιατρικού Φακέλου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79732104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eaLnBrk="1" hangingPunct="1">
              <a:spcBef>
                <a:spcPct val="0"/>
              </a:spcBef>
              <a:buClr>
                <a:srgbClr val="00B0F0"/>
              </a:buClr>
              <a:buSzTx/>
              <a:buNone/>
              <a:tabLst>
                <a:tab pos="266700" algn="l"/>
              </a:tabLst>
              <a:defRPr/>
            </a:pPr>
            <a:r>
              <a:rPr lang="el-GR" sz="2800" b="1" dirty="0">
                <a:solidFill>
                  <a:prstClr val="black"/>
                </a:solidFill>
                <a:cs typeface="Calibri" pitchFamily="34" charset="0"/>
              </a:rPr>
              <a:t>Για το Σύστημα Υγείας:</a:t>
            </a:r>
          </a:p>
          <a:p>
            <a:pPr marL="0" lvl="0" indent="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Wingdings" pitchFamily="2" charset="2"/>
              <a:buChar char="§"/>
              <a:tabLst>
                <a:tab pos="266700" algn="l"/>
              </a:tabLst>
              <a:defRPr/>
            </a:pPr>
            <a:endParaRPr lang="el-GR" sz="2000" b="1" dirty="0">
              <a:solidFill>
                <a:prstClr val="black"/>
              </a:solidFill>
              <a:cs typeface="Calibri" pitchFamily="34" charset="0"/>
            </a:endParaRPr>
          </a:p>
          <a:p>
            <a:pPr marL="60960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el-GR" sz="2400" b="1" dirty="0">
                <a:solidFill>
                  <a:srgbClr val="FF0000"/>
                </a:solidFill>
                <a:cs typeface="Calibri" pitchFamily="34" charset="0"/>
              </a:rPr>
              <a:t>Βέλτιστη διαχείριση των διαθέσιμων πόρων για την αποτελεσματικότερη και αποδοτικότερη παροχή φροντίδας.</a:t>
            </a:r>
            <a:r>
              <a:rPr lang="el-GR" sz="2400" dirty="0">
                <a:solidFill>
                  <a:prstClr val="black"/>
                </a:solidFill>
                <a:cs typeface="Calibri" pitchFamily="34" charset="0"/>
              </a:rPr>
              <a:t> </a:t>
            </a:r>
            <a:endParaRPr lang="el-GR" sz="2400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 smtClean="0">
                <a:solidFill>
                  <a:prstClr val="black"/>
                </a:solidFill>
                <a:cs typeface="Calibri" pitchFamily="34" charset="0"/>
              </a:rPr>
              <a:t>αποφυγή </a:t>
            </a: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επανάληψης περιττών εξετάσεων αξιοποιώντας ήδη εκτελεσμένες </a:t>
            </a:r>
            <a:r>
              <a:rPr lang="el-GR" sz="2000" dirty="0" smtClean="0">
                <a:solidFill>
                  <a:prstClr val="black"/>
                </a:solidFill>
                <a:cs typeface="Calibri" pitchFamily="34" charset="0"/>
              </a:rPr>
              <a:t>εξετάσεις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endParaRPr lang="el-GR" sz="2000" dirty="0">
              <a:solidFill>
                <a:prstClr val="black"/>
              </a:solidFill>
              <a:cs typeface="Calibri" pitchFamily="34" charset="0"/>
            </a:endParaRP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καλύτερη αξιοποίηση των πόρων (ανθρώπινων και φυσικών) </a:t>
            </a:r>
            <a:endParaRPr lang="el-GR" sz="2000" dirty="0" smtClean="0">
              <a:solidFill>
                <a:prstClr val="black"/>
              </a:solidFill>
              <a:cs typeface="Calibri" pitchFamily="34" charset="0"/>
            </a:endParaRP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endParaRPr lang="el-GR" sz="2000" dirty="0">
              <a:solidFill>
                <a:prstClr val="black"/>
              </a:solidFill>
              <a:cs typeface="Calibri" pitchFamily="34" charset="0"/>
            </a:endParaRP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περιστολή φαρμακευτικής </a:t>
            </a:r>
            <a:r>
              <a:rPr lang="el-GR" sz="2000" dirty="0" smtClean="0">
                <a:solidFill>
                  <a:prstClr val="black"/>
                </a:solidFill>
                <a:cs typeface="Calibri" pitchFamily="34" charset="0"/>
              </a:rPr>
              <a:t>δαπάνης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endParaRPr lang="el-GR" sz="2000" dirty="0">
              <a:solidFill>
                <a:prstClr val="black"/>
              </a:solidFill>
              <a:cs typeface="Calibri" pitchFamily="34" charset="0"/>
            </a:endParaRP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εξασφάλιση αξιόπιστων στατιστικών στοιχείων για τη λειτουργία του συστήματος φαρμακευτικής και ιατρικής περίθαλψης.</a:t>
            </a:r>
          </a:p>
          <a:p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-152400"/>
            <a:ext cx="8001000" cy="11430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Οφέλη από </a:t>
            </a:r>
            <a:r>
              <a:rPr lang="el-GR" sz="2800" dirty="0"/>
              <a:t>τη </a:t>
            </a:r>
            <a:r>
              <a:rPr lang="el-GR" sz="2800" dirty="0" smtClean="0"/>
              <a:t>χρήση της ηλεκτρονικής πλατφόρμας εφαρμογών υγείας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24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03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181600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Clr>
                <a:srgbClr val="00B0F0"/>
              </a:buClr>
              <a:buSzTx/>
              <a:buNone/>
              <a:tabLst>
                <a:tab pos="266700" algn="l"/>
              </a:tabLst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 </a:t>
            </a:r>
            <a:r>
              <a:rPr lang="el-GR" sz="2400" b="1" dirty="0">
                <a:solidFill>
                  <a:prstClr val="black"/>
                </a:solidFill>
                <a:cs typeface="Calibri" pitchFamily="34" charset="0"/>
              </a:rPr>
              <a:t>Για το Γιατρό:</a:t>
            </a:r>
          </a:p>
          <a:p>
            <a:pPr marL="60960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el-GR" sz="2400" b="1" dirty="0">
                <a:solidFill>
                  <a:srgbClr val="FF0000"/>
                </a:solidFill>
                <a:cs typeface="Calibri" pitchFamily="34" charset="0"/>
              </a:rPr>
              <a:t>Αποτελεσματικότερη και αποδοτικότερη παροχή υπηρεσιών υγείας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διαχρονική ηλεκτρονική καταγραφή πληροφοριών για την υγεία του ασθενή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Χορήγηση θεραπείας επί τη βάσει συννοσηρότητας, κοινωνικού προφίλ ασθενούς και συνολικού ιστορικού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τεκμηριωμένη υποβοήθηση στη λήψη αποφάσεων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χρήση των συγκεντρωτικών στοιχείων των ασθενών, σε </a:t>
            </a:r>
            <a:r>
              <a:rPr lang="el-GR" sz="2000" dirty="0" err="1">
                <a:solidFill>
                  <a:prstClr val="black"/>
                </a:solidFill>
                <a:cs typeface="Calibri" pitchFamily="34" charset="0"/>
              </a:rPr>
              <a:t>ανωνυμοποιημένη</a:t>
            </a: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 μορφή, για την κλινική έρευνα και επιδημιολογικές μελέτες.</a:t>
            </a:r>
          </a:p>
          <a:p>
            <a:pPr marL="361950" lvl="0" indent="0" algn="just" eaLnBrk="1" hangingPunct="1">
              <a:spcBef>
                <a:spcPct val="0"/>
              </a:spcBef>
              <a:buClr>
                <a:srgbClr val="00B050"/>
              </a:buClr>
              <a:buSzTx/>
              <a:buFont typeface="Wingdings" pitchFamily="2" charset="2"/>
              <a:buChar char="Ø"/>
              <a:defRPr/>
            </a:pPr>
            <a:endParaRPr lang="el-GR" sz="2000" dirty="0">
              <a:solidFill>
                <a:prstClr val="black"/>
              </a:solidFill>
              <a:cs typeface="Calibri" pitchFamily="34" charset="0"/>
            </a:endParaRPr>
          </a:p>
          <a:p>
            <a:pPr marL="0" lvl="0" indent="0" algn="just" eaLnBrk="1" hangingPunct="1">
              <a:spcBef>
                <a:spcPct val="0"/>
              </a:spcBef>
              <a:buClr>
                <a:srgbClr val="00B0F0"/>
              </a:buClr>
              <a:buSzTx/>
              <a:buNone/>
              <a:defRPr/>
            </a:pPr>
            <a:r>
              <a:rPr lang="el-GR" sz="2400" b="1" dirty="0">
                <a:solidFill>
                  <a:prstClr val="black"/>
                </a:solidFill>
                <a:cs typeface="Calibri" pitchFamily="34" charset="0"/>
              </a:rPr>
              <a:t>Για τον Ασθενή:</a:t>
            </a:r>
          </a:p>
          <a:p>
            <a:pPr marL="60960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el-GR" sz="2000" b="1" dirty="0">
                <a:solidFill>
                  <a:srgbClr val="FF0000"/>
                </a:solidFill>
                <a:cs typeface="Calibri" pitchFamily="34" charset="0"/>
              </a:rPr>
              <a:t>Ο μεγάλος κερδισμένος</a:t>
            </a:r>
          </a:p>
          <a:p>
            <a:pPr marL="704850" lvl="0" indent="-342900" algn="just" eaLnBrk="1" hangingPunct="1">
              <a:spcBef>
                <a:spcPct val="0"/>
              </a:spcBef>
              <a:buClr>
                <a:srgbClr val="00B0F0"/>
              </a:buClr>
              <a:buSzTx/>
              <a:buFont typeface="Courier New" panose="02070309020205020404" pitchFamily="49" charset="0"/>
              <a:buChar char="o"/>
              <a:defRPr/>
            </a:pPr>
            <a:r>
              <a:rPr lang="el-GR" sz="2000" dirty="0">
                <a:solidFill>
                  <a:prstClr val="black"/>
                </a:solidFill>
                <a:cs typeface="Calibri" pitchFamily="34" charset="0"/>
              </a:rPr>
              <a:t>όλα όσα αναφέρθηκαν παραπάνω κατατείνουν στη βελτίωση του θεραπευτικού αποτελέσματος.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>
                <a:solidFill>
                  <a:srgbClr val="464646"/>
                </a:solidFill>
              </a:rPr>
              <a:t>Οφέλη από τη χρήση της ηλεκτρονικής πλατφόρμας εφαρμογών υγείας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25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071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321300"/>
          </a:xfrm>
        </p:spPr>
        <p:txBody>
          <a:bodyPr/>
          <a:lstStyle/>
          <a:p>
            <a:r>
              <a:rPr lang="el-GR" sz="2800" b="1" dirty="0"/>
              <a:t>Διαβούλευση όλων των εμπλεκομένων φορέων (ασθενείς, </a:t>
            </a:r>
            <a:r>
              <a:rPr lang="el-GR" sz="2800" b="1" dirty="0" smtClean="0"/>
              <a:t>γιατροί</a:t>
            </a:r>
            <a:r>
              <a:rPr lang="el-GR" sz="2800" b="1" dirty="0"/>
              <a:t>, φαρμακοποιοί, Υπουργείο Υγείας, ΗΔΙΚΑ…) </a:t>
            </a:r>
          </a:p>
          <a:p>
            <a:endParaRPr lang="el-GR" sz="2800" b="1" dirty="0"/>
          </a:p>
          <a:p>
            <a:r>
              <a:rPr lang="el-GR" sz="2800" b="1" dirty="0"/>
              <a:t> Δημιουργία θεσμικού πλαισίου</a:t>
            </a:r>
          </a:p>
          <a:p>
            <a:endParaRPr lang="el-GR" sz="2800" b="1" dirty="0"/>
          </a:p>
          <a:p>
            <a:r>
              <a:rPr lang="el-GR" sz="2800" b="1" dirty="0"/>
              <a:t> Ανάπτυξη υποδομών</a:t>
            </a:r>
          </a:p>
          <a:p>
            <a:endParaRPr lang="el-GR" sz="2800" b="1" dirty="0"/>
          </a:p>
          <a:p>
            <a:r>
              <a:rPr lang="el-GR" sz="2800" b="1" dirty="0"/>
              <a:t>Πιστοποίηση εφαρμογής (ποιός;)</a:t>
            </a:r>
          </a:p>
          <a:p>
            <a:endParaRPr lang="el-GR" sz="2800" b="1" dirty="0">
              <a:solidFill>
                <a:srgbClr val="00B050"/>
              </a:solidFill>
            </a:endParaRPr>
          </a:p>
          <a:p>
            <a:r>
              <a:rPr lang="el-GR" sz="2800" b="1" dirty="0">
                <a:solidFill>
                  <a:srgbClr val="00B050"/>
                </a:solidFill>
              </a:rPr>
              <a:t> </a:t>
            </a:r>
            <a:r>
              <a:rPr lang="el-GR" sz="2800" b="1" dirty="0">
                <a:solidFill>
                  <a:srgbClr val="FF0000"/>
                </a:solidFill>
              </a:rPr>
              <a:t>Χρηματοδότηση του συστήματος</a:t>
            </a:r>
          </a:p>
          <a:p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Προϋποθέσεις  λειτουργίας  των  ηλεκτρονικών εφαρμογών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</a:t>
            </a:fld>
            <a:endParaRPr lang="el-GR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544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655637" y="152400"/>
            <a:ext cx="7497763" cy="2133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l-GR" sz="28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Σύστημα Ηλεκτρονικής Συνταγογράφησης   Ολοκληρωμένη πλατφόρμα για την ηλεκτρονική Υποστήριξη Φροντίδας Υγείας Ασθενή</a:t>
            </a: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838200" y="3124200"/>
            <a:ext cx="7467600" cy="146193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lvl="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</a:pPr>
            <a:r>
              <a:rPr lang="el-GR" sz="2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Ευχαριστώ για την προσοχή σας ! </a:t>
            </a:r>
          </a:p>
          <a:p>
            <a:pPr marL="666750" lvl="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</a:pPr>
            <a:endParaRPr lang="el-GR" sz="1600" b="1" dirty="0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marL="666750" lvl="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</a:pPr>
            <a:r>
              <a:rPr lang="el-GR" sz="1600" b="1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                                                                     </a:t>
            </a:r>
            <a:r>
              <a:rPr lang="el-GR" b="1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Τριανταφυλλίδη Αθηνά</a:t>
            </a:r>
            <a:endParaRPr lang="en-GB" b="1" dirty="0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marL="666750" lvl="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rgbClr val="2DA2BF"/>
              </a:buClr>
              <a:buSzPct val="68000"/>
            </a:pPr>
            <a:r>
              <a:rPr lang="el-GR" sz="1600" b="1" dirty="0" smtClean="0">
                <a:latin typeface="Tahoma" pitchFamily="34" charset="0"/>
                <a:cs typeface="Tahoma" pitchFamily="34" charset="0"/>
              </a:rPr>
              <a:t>     Προϊσταμένη Διεύθυνσης Λειτουργίας &amp; Υποστήριξης Εφαρμογών</a:t>
            </a:r>
          </a:p>
        </p:txBody>
      </p:sp>
    </p:spTree>
    <p:extLst>
      <p:ext uri="{BB962C8B-B14F-4D97-AF65-F5344CB8AC3E}">
        <p14:creationId xmlns="" xmlns:p14="http://schemas.microsoft.com/office/powerpoint/2010/main" val="1995231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Ολοκληρωμένη πλατφόρμα Ηλεκτρονικής Υγείας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495300" y="731519"/>
            <a:ext cx="8191500" cy="5212081"/>
          </a:xfrm>
        </p:spPr>
        <p:txBody>
          <a:bodyPr/>
          <a:lstStyle/>
          <a:p>
            <a:pPr algn="just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l-GR" sz="2400" dirty="0" smtClean="0">
                <a:latin typeface="Calibri" pitchFamily="34" charset="0"/>
              </a:rPr>
              <a:t>Με τις νέες λειτουργικότητες η ΗΔΙΚΑ εντός του 2015 δημιούργησε μία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ολοκληρωμένη πλατφόρμα ηλεκτρονικής υγείας </a:t>
            </a:r>
            <a:r>
              <a:rPr lang="el-GR" sz="2400" dirty="0" smtClean="0">
                <a:latin typeface="Calibri" pitchFamily="34" charset="0"/>
              </a:rPr>
              <a:t>που παρέχει εργαλεία και υπηρεσίες για χρήση σε εθνικό επίπεδο.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l-GR" sz="2400" dirty="0" smtClean="0">
                <a:latin typeface="Calibri" pitchFamily="34" charset="0"/>
              </a:rPr>
              <a:t> Η ενσωμάτωση όλων των ηλεκτρονικών λειτουργιών σε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μία</a:t>
            </a:r>
            <a:r>
              <a:rPr lang="el-GR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ενιαία</a:t>
            </a:r>
            <a:r>
              <a:rPr lang="el-GR" sz="2400" b="1" dirty="0" smtClean="0">
                <a:latin typeface="Calibri" pitchFamily="34" charset="0"/>
              </a:rPr>
              <a:t>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πλατφόρμα</a:t>
            </a:r>
            <a:r>
              <a:rPr lang="el-GR" sz="2400" b="1" dirty="0" smtClean="0">
                <a:latin typeface="Calibri" pitchFamily="34" charset="0"/>
              </a:rPr>
              <a:t> </a:t>
            </a:r>
            <a:r>
              <a:rPr lang="el-GR" sz="2400" dirty="0" smtClean="0">
                <a:latin typeface="Calibri" pitchFamily="34" charset="0"/>
              </a:rPr>
              <a:t>διευκολύνει την καθημερινότητα του χρήστη και βοηθά στην ταχύτερη υιοθέτησή τους </a:t>
            </a:r>
            <a:r>
              <a:rPr lang="el-GR" sz="2400" b="1" dirty="0" smtClean="0">
                <a:solidFill>
                  <a:srgbClr val="FF0000"/>
                </a:solidFill>
                <a:latin typeface="Calibri" pitchFamily="34" charset="0"/>
              </a:rPr>
              <a:t>Χρήση των υπηρεσιών του συστήματος έχουν: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sz="2000" dirty="0" smtClean="0">
                <a:latin typeface="Calibri" pitchFamily="34" charset="0"/>
                <a:cs typeface="Arial" charset="0"/>
              </a:rPr>
              <a:t>Οι γιατροί με μία μοναδική πιστοποίηση στο </a:t>
            </a:r>
            <a:r>
              <a:rPr lang="en-US" sz="2000" dirty="0" smtClean="0">
                <a:latin typeface="Calibri" pitchFamily="34" charset="0"/>
                <a:cs typeface="Arial" charset="0"/>
              </a:rPr>
              <a:t>portal</a:t>
            </a:r>
            <a:r>
              <a:rPr lang="el-GR" sz="2000" dirty="0" smtClean="0">
                <a:latin typeface="Calibri" pitchFamily="34" charset="0"/>
                <a:cs typeface="Arial" charset="0"/>
              </a:rPr>
              <a:t> της ΗΔΙΚΑ (</a:t>
            </a:r>
            <a:r>
              <a:rPr lang="en-US" sz="2000" dirty="0" smtClean="0">
                <a:latin typeface="Calibri" pitchFamily="34" charset="0"/>
              </a:rPr>
              <a:t>Single sign on </a:t>
            </a:r>
            <a:r>
              <a:rPr lang="el-GR" sz="2000" dirty="0" smtClean="0">
                <a:latin typeface="Calibri" pitchFamily="34" charset="0"/>
              </a:rPr>
              <a:t>– </a:t>
            </a:r>
            <a:r>
              <a:rPr lang="en-US" sz="2000" dirty="0" smtClean="0">
                <a:latin typeface="Calibri" pitchFamily="34" charset="0"/>
              </a:rPr>
              <a:t>SSO)</a:t>
            </a:r>
            <a:endParaRPr lang="el-GR" sz="2000" dirty="0" smtClean="0">
              <a:latin typeface="Calibri" pitchFamily="34" charset="0"/>
              <a:cs typeface="Arial" charset="0"/>
            </a:endParaRP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sz="2000" dirty="0" smtClean="0">
                <a:latin typeface="Calibri" pitchFamily="34" charset="0"/>
                <a:cs typeface="Arial" charset="0"/>
              </a:rPr>
              <a:t>Οι πολίτες/ασθενείς πιστοποιούμενοι μέσω των κωδικών </a:t>
            </a:r>
            <a:r>
              <a:rPr lang="en-US" sz="2000" dirty="0" smtClean="0">
                <a:latin typeface="Calibri" pitchFamily="34" charset="0"/>
                <a:cs typeface="Arial" charset="0"/>
              </a:rPr>
              <a:t>TaxisNet </a:t>
            </a:r>
            <a:r>
              <a:rPr lang="el-GR" sz="2000" dirty="0" smtClean="0">
                <a:latin typeface="Calibri" pitchFamily="34" charset="0"/>
                <a:cs typeface="Arial" charset="0"/>
              </a:rPr>
              <a:t>και με χρήση του ΑΜΚΑ.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sz="2000" dirty="0" smtClean="0">
                <a:latin typeface="Calibri" pitchFamily="34" charset="0"/>
                <a:cs typeface="Arial" charset="0"/>
              </a:rPr>
              <a:t>Πάροχοι Υπηρεσιών Υγείας (ΥΠΕ,ΚΕΠΑ,ΚΕΠ)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endParaRPr lang="en-GB" sz="2200" b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85800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Calibri" pitchFamily="34" charset="0"/>
                <a:cs typeface="Calibri" pitchFamily="34" charset="0"/>
              </a:rPr>
              <a:t>Διαδικτυακά </a:t>
            </a:r>
            <a:r>
              <a:rPr lang="el-GR" sz="2800" dirty="0" smtClean="0">
                <a:latin typeface="Calibri" pitchFamily="34" charset="0"/>
                <a:cs typeface="Calibri" pitchFamily="34" charset="0"/>
              </a:rPr>
              <a:t>Ραντεβού </a:t>
            </a:r>
            <a:r>
              <a:rPr lang="el-GR" sz="2800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e-</a:t>
            </a:r>
            <a:r>
              <a:rPr lang="el-GR" sz="2800" dirty="0">
                <a:latin typeface="Calibri" pitchFamily="34" charset="0"/>
                <a:cs typeface="Calibri" pitchFamily="34" charset="0"/>
              </a:rPr>
              <a:t>Ραντεβού)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152400" y="685800"/>
            <a:ext cx="8991600" cy="5638799"/>
          </a:xfrm>
        </p:spPr>
        <p:txBody>
          <a:bodyPr/>
          <a:lstStyle/>
          <a:p>
            <a:pPr marL="34290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Εθνικό </a:t>
            </a:r>
            <a:r>
              <a:rPr lang="el-GR" altLang="el-G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σύστημα κλεισίματος ραντεβού για την πρωτοβάθμια </a:t>
            </a:r>
            <a:r>
              <a:rPr lang="el-GR" altLang="el-GR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περίθαλψη </a:t>
            </a:r>
            <a:endParaRPr lang="el-GR" altLang="el-GR" sz="20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γιατροί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του ΠΕΔΥ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ιδιώτες/συμβεβλημένοι γιατροί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ΕΟΠΥΥ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γιατροί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στα </a:t>
            </a: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Κέντρα Υγείας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και στα </a:t>
            </a: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Εξωτερικά Ιατρεία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των </a:t>
            </a: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  <a:cs typeface="Arial" charset="0"/>
              </a:rPr>
              <a:t>Νοσοκομείων</a:t>
            </a:r>
            <a:endParaRPr lang="el-GR" altLang="el-GR" sz="2000" dirty="0">
              <a:solidFill>
                <a:prstClr val="black"/>
              </a:solidFill>
              <a:latin typeface="Calibri" panose="020F0502020204030204" pitchFamily="34" charset="0"/>
              <a:cs typeface="Arial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0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Οι </a:t>
            </a:r>
            <a:r>
              <a:rPr lang="el-GR" altLang="el-GR" sz="2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πολίτες έχουν τη δυνατότητα να κλείνουν ραντεβού </a:t>
            </a:r>
            <a:r>
              <a:rPr lang="el-GR" altLang="el-G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μέσω διαδικτύου χωρίς χρέωση</a:t>
            </a:r>
            <a:r>
              <a:rPr lang="el-GR" altLang="el-GR" sz="2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. Πρόσβαση σε εταιρίες για κλείσιμο ραντεβού μέσω τηλεφώνου. </a:t>
            </a: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endParaRPr lang="el-GR" altLang="el-GR" sz="20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anose="05000000000000000000" pitchFamily="2" charset="2"/>
              <a:buChar char="Ø"/>
            </a:pPr>
            <a:r>
              <a:rPr lang="el-GR" altLang="el-G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Ανάπτυξη κεντρικής βάσης δεδομένων σε εθνικό επίπεδο όπου :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altLang="el-GR" sz="20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l-GR" altLang="el-GR" sz="2000" dirty="0">
                <a:latin typeface="Calibri" pitchFamily="34" charset="0"/>
                <a:cs typeface="Arial" charset="0"/>
              </a:rPr>
              <a:t>καταχωρείται η διαθεσιμότητα των </a:t>
            </a:r>
            <a:r>
              <a:rPr lang="el-GR" altLang="el-GR" sz="2000" dirty="0" smtClean="0">
                <a:latin typeface="Calibri" pitchFamily="34" charset="0"/>
                <a:cs typeface="Arial" charset="0"/>
              </a:rPr>
              <a:t>γιατρών </a:t>
            </a:r>
            <a:r>
              <a:rPr lang="el-GR" altLang="el-GR" sz="2000" dirty="0">
                <a:latin typeface="Calibri" pitchFamily="34" charset="0"/>
                <a:cs typeface="Arial" charset="0"/>
              </a:rPr>
              <a:t>για ραντεβού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altLang="el-GR" sz="2000" dirty="0">
                <a:latin typeface="Calibri" pitchFamily="34" charset="0"/>
                <a:cs typeface="Arial" charset="0"/>
              </a:rPr>
              <a:t> κλείνονται  τα ραντεβού</a:t>
            </a:r>
          </a:p>
          <a:p>
            <a:pPr lvl="1">
              <a:buSzPct val="68000"/>
              <a:buFont typeface="Courier New" panose="02070309020205020404" pitchFamily="49" charset="0"/>
              <a:buChar char="o"/>
              <a:defRPr/>
            </a:pPr>
            <a:r>
              <a:rPr lang="el-GR" altLang="el-GR" sz="2000" dirty="0">
                <a:latin typeface="Calibri" pitchFamily="34" charset="0"/>
                <a:cs typeface="Arial" charset="0"/>
              </a:rPr>
              <a:t> βλέπουν οι </a:t>
            </a:r>
            <a:r>
              <a:rPr lang="el-GR" altLang="el-GR" sz="2000" dirty="0" smtClean="0">
                <a:latin typeface="Calibri" pitchFamily="34" charset="0"/>
                <a:cs typeface="Arial" charset="0"/>
              </a:rPr>
              <a:t>γιατροί </a:t>
            </a:r>
            <a:r>
              <a:rPr lang="el-GR" altLang="el-GR" sz="2000" dirty="0">
                <a:latin typeface="Calibri" pitchFamily="34" charset="0"/>
                <a:cs typeface="Arial" charset="0"/>
              </a:rPr>
              <a:t>και οι εργαζόμενοι στις γραμματείες  τα κλεισμένα ραντεβού τους και μπορούν να τα διαχειρίζονται</a:t>
            </a:r>
          </a:p>
          <a:p>
            <a:pPr marL="0" lvl="0" indent="0" algn="just" eaLnBrk="1" hangingPunct="1">
              <a:spcBef>
                <a:spcPct val="0"/>
              </a:spcBef>
              <a:buClr>
                <a:srgbClr val="2DA2BF"/>
              </a:buClr>
              <a:buSzTx/>
              <a:buFont typeface="Wingdings" pitchFamily="2" charset="2"/>
              <a:buChar char="§"/>
            </a:pPr>
            <a:endParaRPr lang="el-GR" altLang="el-GR" sz="20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319837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15766" y="731519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>
                <a:latin typeface="Calibri" pitchFamily="34" charset="0"/>
                <a:cs typeface="Calibri" pitchFamily="34" charset="0"/>
              </a:rPr>
              <a:t>Διαδικτυακά </a:t>
            </a:r>
            <a:r>
              <a:rPr lang="el-GR" sz="2800" dirty="0" smtClean="0">
                <a:latin typeface="Calibri" pitchFamily="34" charset="0"/>
                <a:cs typeface="Calibri" pitchFamily="34" charset="0"/>
              </a:rPr>
              <a:t>Ραντεβού </a:t>
            </a:r>
            <a:r>
              <a:rPr lang="el-GR" sz="2800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e-</a:t>
            </a:r>
            <a:r>
              <a:rPr lang="el-GR" sz="2800" dirty="0">
                <a:latin typeface="Calibri" pitchFamily="34" charset="0"/>
                <a:cs typeface="Calibri" pitchFamily="34" charset="0"/>
              </a:rPr>
              <a:t>Ραντεβού)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365234" y="765678"/>
            <a:ext cx="8382000" cy="5867400"/>
          </a:xfrm>
        </p:spPr>
        <p:txBody>
          <a:bodyPr/>
          <a:lstStyle/>
          <a:p>
            <a:pPr marL="342900" indent="-342900" algn="just" eaLnBrk="1" hangingPunct="1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l-GR" altLang="el-G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Επιτυχής παραγωγική λειτουργία εφαρμογής από 07-12-2015:</a:t>
            </a:r>
          </a:p>
          <a:p>
            <a:pPr marL="342900" indent="-342900" algn="just" eaLnBrk="1" hangingPunct="1"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για τις Μονάδες Υγείας των ΠΕΔΥ </a:t>
            </a: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(173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που υποστηρίζονταν μέχρι σήμερα από το σύστημα του ΕΟΠΥΥ)</a:t>
            </a:r>
          </a:p>
          <a:p>
            <a:pPr marL="342900" indent="-342900" algn="just" eaLnBrk="1" hangingPunct="1"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για τις εταιρείες πενταψήφιων που υποστηρίζουν το κλείσιμο ραντεβού με </a:t>
            </a:r>
            <a:r>
              <a:rPr lang="en-US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agents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endParaRPr lang="el-GR" altLang="el-GR" sz="20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indent="-342900" algn="just" eaLnBrk="1" hangingPunct="1"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el-GR" altLang="el-GR" sz="2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Άμεσα </a:t>
            </a: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η εφαρμογή θα λειτουργήσει παραγωγικά για τους πολίτες. </a:t>
            </a:r>
          </a:p>
          <a:p>
            <a:pPr marL="342900" indent="-342900" algn="just" eaLnBrk="1" hangingPunct="1"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el-GR" altLang="el-GR" sz="2000" dirty="0">
                <a:solidFill>
                  <a:prstClr val="black"/>
                </a:solidFill>
                <a:latin typeface="Calibri" panose="020F0502020204030204" pitchFamily="34" charset="0"/>
              </a:rPr>
              <a:t>Σε μεταγενέστερο χρόνο η εφαρμογή θα λειτουργήσει παραγωγικά για τα Νοσοκομεία. </a:t>
            </a:r>
          </a:p>
          <a:p>
            <a:pPr marL="342900" indent="-342900" algn="just" eaLnBrk="1" hangingPunct="1"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el-GR" altLang="el-GR" sz="20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342900" indent="-342900" algn="just" eaLnBrk="1" hangingPunct="1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l-GR" altLang="el-G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Οφέλη:</a:t>
            </a:r>
          </a:p>
          <a:p>
            <a:pPr eaLnBrk="1" hangingPunct="1">
              <a:buFont typeface="Courier New" panose="02070309020205020404" pitchFamily="49" charset="0"/>
              <a:buChar char="o"/>
            </a:pPr>
            <a:r>
              <a:rPr lang="el-GR" altLang="el-GR" sz="2200" dirty="0" smtClean="0">
                <a:latin typeface="Calibri" pitchFamily="34" charset="0"/>
              </a:rPr>
              <a:t> </a:t>
            </a:r>
            <a:r>
              <a:rPr lang="el-GR" altLang="el-GR" sz="2200" b="1" dirty="0" smtClean="0">
                <a:latin typeface="Calibri" pitchFamily="34" charset="0"/>
              </a:rPr>
              <a:t>Ευκολία </a:t>
            </a:r>
            <a:r>
              <a:rPr lang="el-GR" altLang="el-GR" sz="2200" b="1" dirty="0">
                <a:latin typeface="Calibri" pitchFamily="34" charset="0"/>
              </a:rPr>
              <a:t>/ ταχύτητα πρόσβασης / διαφάνεια / οικονομία</a:t>
            </a:r>
          </a:p>
          <a:p>
            <a:pPr marL="0" lvl="7" indent="0">
              <a:buClr>
                <a:srgbClr val="00B0F0"/>
              </a:buClr>
              <a:buNone/>
            </a:pPr>
            <a:r>
              <a:rPr lang="el-GR" sz="2200" dirty="0">
                <a:latin typeface="Calibri" pitchFamily="34" charset="0"/>
              </a:rPr>
              <a:t>   </a:t>
            </a:r>
            <a:r>
              <a:rPr lang="el-GR" sz="2200" dirty="0" smtClean="0">
                <a:latin typeface="Calibri" pitchFamily="34" charset="0"/>
              </a:rPr>
              <a:t>    </a:t>
            </a:r>
            <a:r>
              <a:rPr lang="el-GR" sz="2000" dirty="0">
                <a:latin typeface="Calibri" pitchFamily="34" charset="0"/>
              </a:rPr>
              <a:t>Ετήσια εξοικονόμηση κόστους 1,5 εκ. € για το κράτος και 1,8 εκ. € για πολίτες</a:t>
            </a:r>
            <a:endParaRPr lang="el-GR" altLang="el-GR" sz="2000" dirty="0">
              <a:solidFill>
                <a:prstClr val="black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08405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l-GR" sz="2800" dirty="0" smtClean="0"/>
              <a:t>Συλλέγουν πληροφορίες σχετικά με ασθενείς που έχουν διαγνωστεί με </a:t>
            </a:r>
            <a:r>
              <a:rPr lang="el-GR" sz="2800" dirty="0"/>
              <a:t>χρόνιες ασθένειες </a:t>
            </a:r>
            <a:endParaRPr lang="en-US" sz="2800" dirty="0"/>
          </a:p>
          <a:p>
            <a:pPr algn="just"/>
            <a:r>
              <a:rPr lang="el-GR" sz="2800" dirty="0" smtClean="0"/>
              <a:t>Καταγράφουν συγκεκριμένα αποτελέσματα καθώς και τις αντίστοιχες ημερομηνίες τα οποία χρησιμοποιήθηκαν για να εξαχθεί η διάγνωση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(Treatment Protocols Parameters)</a:t>
            </a:r>
          </a:p>
          <a:p>
            <a:pPr algn="just"/>
            <a:r>
              <a:rPr lang="el-GR" sz="2800" dirty="0" smtClean="0"/>
              <a:t>Καταγράφουν </a:t>
            </a:r>
            <a:r>
              <a:rPr lang="el-GR" sz="2800" dirty="0"/>
              <a:t>τις θεραπείες που ακολουθούνται και τα κόστη που διαμορφώνονται για κάθε ασθένεια</a:t>
            </a:r>
            <a:endParaRPr lang="en-US" sz="2800" dirty="0"/>
          </a:p>
          <a:p>
            <a:pPr algn="just"/>
            <a:r>
              <a:rPr lang="el-GR" sz="2800" dirty="0" smtClean="0"/>
              <a:t>Με βάση τα παραπάνω στοιχεία </a:t>
            </a:r>
            <a:r>
              <a:rPr lang="el-GR" sz="2800" dirty="0"/>
              <a:t>γίνεται ανάλυση δεδομένων και εξάγονται αναφορές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Μητρώα Χρονίως Πασχόντων</a:t>
            </a:r>
            <a:r>
              <a:rPr lang="en-GB" sz="2800" dirty="0" smtClean="0"/>
              <a:t> </a:t>
            </a:r>
            <a:r>
              <a:rPr lang="el-GR" sz="2800" dirty="0" smtClean="0"/>
              <a:t>ασθενών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32114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8900"/>
          </a:xfrm>
        </p:spPr>
        <p:txBody>
          <a:bodyPr/>
          <a:lstStyle/>
          <a:p>
            <a:r>
              <a:rPr lang="el-GR" sz="2400" dirty="0" smtClean="0"/>
              <a:t>Μόλις </a:t>
            </a:r>
            <a:r>
              <a:rPr lang="el-GR" sz="2400" dirty="0"/>
              <a:t>γίνεται η </a:t>
            </a:r>
            <a:r>
              <a:rPr lang="el-GR" sz="2400" dirty="0" err="1"/>
              <a:t>συνταγοράφηση</a:t>
            </a:r>
            <a:endParaRPr lang="en-US" sz="2400" dirty="0"/>
          </a:p>
          <a:p>
            <a:pPr lvl="1"/>
            <a:r>
              <a:rPr lang="el-GR" sz="1800" dirty="0" smtClean="0"/>
              <a:t>Με βάση τον </a:t>
            </a:r>
            <a:r>
              <a:rPr lang="en-US" sz="1800" dirty="0" smtClean="0"/>
              <a:t>ICD-10</a:t>
            </a:r>
            <a:r>
              <a:rPr lang="el-GR" sz="1800" dirty="0" smtClean="0"/>
              <a:t> (ή </a:t>
            </a:r>
            <a:r>
              <a:rPr lang="en-GB" sz="1800" dirty="0" smtClean="0"/>
              <a:t>ICPC2) </a:t>
            </a:r>
            <a:r>
              <a:rPr lang="el-GR" sz="1800" dirty="0" smtClean="0"/>
              <a:t>κωδικό της διάγνωσης </a:t>
            </a:r>
            <a:r>
              <a:rPr lang="en-US" sz="1800" dirty="0" smtClean="0"/>
              <a:t> </a:t>
            </a:r>
            <a:endParaRPr lang="el-GR" sz="1800" dirty="0" smtClean="0"/>
          </a:p>
          <a:p>
            <a:pPr lvl="1"/>
            <a:r>
              <a:rPr lang="el-GR" sz="1800" dirty="0" smtClean="0"/>
              <a:t>Με βάση την ένταξη σε συγκεκριμένη θεραπεία (Θεραπευτικό Πρωτόκολλο)</a:t>
            </a:r>
            <a:endParaRPr lang="en-US" sz="18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32258" cy="762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Προσδιορισμός ασθενών με χρόνιες ασθένειες</a:t>
            </a:r>
            <a:endParaRPr lang="en-US" dirty="0"/>
          </a:p>
        </p:txBody>
      </p:sp>
      <p:pic>
        <p:nvPicPr>
          <p:cNvPr id="6" name="Picture 5" descr="#Capture1_HS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8594530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4973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372"/>
          </a:xfrm>
        </p:spPr>
        <p:txBody>
          <a:bodyPr/>
          <a:lstStyle/>
          <a:p>
            <a:r>
              <a:rPr lang="el-GR" dirty="0" smtClean="0"/>
              <a:t>Συγκεντρωτικά κόστη φαρμακευτικής δαπάνης</a:t>
            </a:r>
            <a:endParaRPr lang="en-US" dirty="0" smtClean="0"/>
          </a:p>
          <a:p>
            <a:r>
              <a:rPr lang="el-GR" dirty="0" smtClean="0"/>
              <a:t>Χρόνιες Ασθένειες και κατανομή ανά ηλικί</a:t>
            </a:r>
            <a:r>
              <a:rPr lang="el-GR" dirty="0"/>
              <a:t>α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Μητρώο Χρονίως Πασχόντων – Αρχική Σελίδα</a:t>
            </a:r>
            <a:endParaRPr lang="en-US" dirty="0"/>
          </a:p>
        </p:txBody>
      </p:sp>
      <p:pic>
        <p:nvPicPr>
          <p:cNvPr id="2051" name="Picture 3" descr="C:\Users\AlexKek\Desktop\CDR- Presentation\Capture1-Hom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564904"/>
            <a:ext cx="9042218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469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026372"/>
          </a:xfrm>
        </p:spPr>
        <p:txBody>
          <a:bodyPr/>
          <a:lstStyle/>
          <a:p>
            <a:r>
              <a:rPr lang="el-GR" dirty="0" smtClean="0"/>
              <a:t>Αριθμητικά δεδομένα για χρόνιες ασθένειες </a:t>
            </a:r>
            <a:endParaRPr lang="en-US" dirty="0" smtClean="0"/>
          </a:p>
          <a:p>
            <a:r>
              <a:rPr lang="el-GR" dirty="0" smtClean="0"/>
              <a:t>Απόλυτα νούμερα για ηλικιακές ομάδες και φύλο</a:t>
            </a:r>
            <a:endParaRPr lang="en-US" dirty="0" smtClean="0"/>
          </a:p>
          <a:p>
            <a:r>
              <a:rPr lang="el-GR" dirty="0" smtClean="0"/>
              <a:t>Αντίστοιχες Κατανομές για κάθε ασθένεια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278688" cy="762000"/>
          </a:xfrm>
        </p:spPr>
        <p:txBody>
          <a:bodyPr>
            <a:normAutofit/>
          </a:bodyPr>
          <a:lstStyle/>
          <a:p>
            <a:r>
              <a:rPr lang="el-GR" sz="3000" dirty="0"/>
              <a:t>Μητρώο Χρονίως Πασχόντων – </a:t>
            </a:r>
            <a:r>
              <a:rPr lang="el-GR" sz="3000" dirty="0" smtClean="0"/>
              <a:t>Σελίδα Ασθενειών</a:t>
            </a:r>
            <a:endParaRPr lang="en-US" sz="3000" dirty="0"/>
          </a:p>
        </p:txBody>
      </p:sp>
      <p:pic>
        <p:nvPicPr>
          <p:cNvPr id="3074" name="Picture 2" descr="C:\Users\AlexKek\Desktop\CDR- Presentation\Capture#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3" y="2204864"/>
            <a:ext cx="9055462" cy="4653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0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1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12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5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13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4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15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16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8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6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7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8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9_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14058</TotalTime>
  <Words>1441</Words>
  <Application>Microsoft Office PowerPoint</Application>
  <PresentationFormat>On-screen Show (4:3)</PresentationFormat>
  <Paragraphs>240</Paragraphs>
  <Slides>27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18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Συγκέντρωση</vt:lpstr>
      <vt:lpstr>1_Συγκέντρωση</vt:lpstr>
      <vt:lpstr>2_Συγκέντρωση</vt:lpstr>
      <vt:lpstr>3_Συγκέντρωση</vt:lpstr>
      <vt:lpstr>4_Συγκέντρωση</vt:lpstr>
      <vt:lpstr>6_Συγκέντρωση</vt:lpstr>
      <vt:lpstr>7_Συγκέντρωση</vt:lpstr>
      <vt:lpstr>8_Συγκέντρωση</vt:lpstr>
      <vt:lpstr>9_Συγκέντρωση</vt:lpstr>
      <vt:lpstr>10_Συγκέντρωση</vt:lpstr>
      <vt:lpstr>11_Συγκέντρωση</vt:lpstr>
      <vt:lpstr>12_Συγκέντρωση</vt:lpstr>
      <vt:lpstr>5_Συγκέντρωση</vt:lpstr>
      <vt:lpstr>13_Συγκέντρωση</vt:lpstr>
      <vt:lpstr>14_Συγκέντρωση</vt:lpstr>
      <vt:lpstr>15_Συγκέντρωση</vt:lpstr>
      <vt:lpstr>16_Συγκέντρωση</vt:lpstr>
      <vt:lpstr>18_Συγκέντρωση</vt:lpstr>
      <vt:lpstr>Slide 1</vt:lpstr>
      <vt:lpstr>Νέα υποσυστήματα στο πλαίσιο του έργου</vt:lpstr>
      <vt:lpstr>Ολοκληρωμένη πλατφόρμα Ηλεκτρονικής Υγείας</vt:lpstr>
      <vt:lpstr>Διαδικτυακά Ραντεβού (e-Ραντεβού)</vt:lpstr>
      <vt:lpstr>Διαδικτυακά Ραντεβού (e-Ραντεβού)</vt:lpstr>
      <vt:lpstr>Μητρώα Χρονίως Πασχόντων ασθενών</vt:lpstr>
      <vt:lpstr>Προσδιορισμός ασθενών με χρόνιες ασθένειες</vt:lpstr>
      <vt:lpstr>Μητρώο Χρονίως Πασχόντων – Αρχική Σελίδα</vt:lpstr>
      <vt:lpstr>Μητρώο Χρονίως Πασχόντων – Σελίδα Ασθενειών</vt:lpstr>
      <vt:lpstr>Μητρώο Χρονίως Πασχόντων – Γεωγραφικές Κατανομές</vt:lpstr>
      <vt:lpstr>Συνοπτικό Ιατρικό Ιστορικό (τι είναι;)</vt:lpstr>
      <vt:lpstr>Συνοπτικό Ιατρικό Ιστορικό (παρουσίαση – viewer)</vt:lpstr>
      <vt:lpstr>Συνοπτικό Ιατρικό Ιστορικό – Μοντελοποίηση epSOS</vt:lpstr>
      <vt:lpstr>Slide 14</vt:lpstr>
      <vt:lpstr>Slide 15</vt:lpstr>
      <vt:lpstr>Ατομικός Ηλεκτρονικός Φάκελος  Υγείας - Α.Η.Φ.Υ. (τι είναι;)</vt:lpstr>
      <vt:lpstr>Ιατρικός φάκελος – Βασικές Πληροφορίες</vt:lpstr>
      <vt:lpstr>Ιατρικός Φάκελος – Αρχική Οθόνη </vt:lpstr>
      <vt:lpstr>Ιατρικός Φάκελος – Πρόγραμμα Εμβολιασμού</vt:lpstr>
      <vt:lpstr>Ιατρικός Φάκελος – Διαγνώσεις</vt:lpstr>
      <vt:lpstr>Ιατρικός Φάκελος – Φαρμακευτική Αγωγή</vt:lpstr>
      <vt:lpstr>Χαρακτηριστικά Ιατρικού Φακέλου</vt:lpstr>
      <vt:lpstr>Χαρακτηριστικά Ιατρικού Φακέλου</vt:lpstr>
      <vt:lpstr>Οφέλη από τη χρήση της ηλεκτρονικής πλατφόρμας εφαρμογών υγείας</vt:lpstr>
      <vt:lpstr>Οφέλη από τη χρήση της ηλεκτρονικής πλατφόρμας εφαρμογών υγείας</vt:lpstr>
      <vt:lpstr>Προϋποθέσεις  λειτουργίας  των  ηλεκτρονικών εφαρμογών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client08</cp:lastModifiedBy>
  <cp:revision>1443</cp:revision>
  <dcterms:created xsi:type="dcterms:W3CDTF">2010-09-28T07:03:37Z</dcterms:created>
  <dcterms:modified xsi:type="dcterms:W3CDTF">2016-04-03T20:07:47Z</dcterms:modified>
</cp:coreProperties>
</file>